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6.xml" ContentType="application/vnd.openxmlformats-officedocument.presentationml.notesSlide+xml"/>
  <Override PartName="/ppt/ink/ink3.xml" ContentType="application/inkml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ink/ink4.xml" ContentType="application/inkml+xml"/>
  <Override PartName="/ppt/notesSlides/notesSlide9.xml" ContentType="application/vnd.openxmlformats-officedocument.presentationml.notesSlide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77" r:id="rId5"/>
    <p:sldId id="278" r:id="rId6"/>
    <p:sldId id="280" r:id="rId7"/>
    <p:sldId id="314" r:id="rId8"/>
    <p:sldId id="282" r:id="rId9"/>
    <p:sldId id="311" r:id="rId10"/>
    <p:sldId id="281" r:id="rId11"/>
    <p:sldId id="313" r:id="rId12"/>
    <p:sldId id="312" r:id="rId13"/>
  </p:sldIdLst>
  <p:sldSz cx="12192000" cy="6858000"/>
  <p:notesSz cx="6889750" cy="10021888"/>
  <p:defaultTextStyle>
    <a:defPPr rtl="0"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268" autoAdjust="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3254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BDC7E3-88C3-4F77-9861-78CAA20C8ABA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de-AT"/>
        </a:p>
      </dgm:t>
    </dgm:pt>
    <dgm:pt modelId="{F7FF99FF-502A-4037-A8B3-CE6B591DB077}" type="pres">
      <dgm:prSet presAssocID="{15BDC7E3-88C3-4F77-9861-78CAA20C8ABA}" presName="diagram" presStyleCnt="0">
        <dgm:presLayoutVars>
          <dgm:dir/>
          <dgm:resizeHandles val="exact"/>
        </dgm:presLayoutVars>
      </dgm:prSet>
      <dgm:spPr/>
    </dgm:pt>
  </dgm:ptLst>
  <dgm:cxnLst>
    <dgm:cxn modelId="{41F81E7E-C36D-4CBE-B6A5-4CED9633BDE0}" type="presOf" srcId="{15BDC7E3-88C3-4F77-9861-78CAA20C8ABA}" destId="{F7FF99FF-502A-4037-A8B3-CE6B591DB077}" srcOrd="0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pPr rtl="0"/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pPr rtl="0"/>
            <a:fld id="{43178107-58D5-49C3-A2AE-8ABA0C6BFBE7}" type="datetime1">
              <a:rPr lang="de-DE" smtClean="0"/>
              <a:t>24.10.2022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pPr rtl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pPr rtl="0"/>
            <a:fld id="{1B143E41-8FAC-495B-8904-B43B013F90A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91304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9T18:56:41.16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9T18:58:57.522"/>
    </inkml:context>
    <inkml:brush xml:id="br0">
      <inkml:brushProperty name="width" value="0.2" units="cm"/>
      <inkml:brushProperty name="height" value="0.2" units="cm"/>
    </inkml:brush>
  </inkml:definitions>
  <inkml:trace contextRef="#ctx0" brushRef="#br0">5605 49 24575,'-698'13'69,"107"-1"-942,-3-13 765,-238 3 292,279 17 477,427-13-594,-273 20-67,356-20 0,1 2 0,0 1 0,1 2 0,-57 23 0,-153 82 0,145-60 0,1 5 0,-104 82 0,156-105 0,25-19 0,1 1 0,-39 38 0,11-2 0,-62 69 0,40-18 0,-100 185 0,140-228 0,-7 16 0,5 1 0,2 2 0,4 2 0,-24 102 0,47-145 0,3 1 0,-3 81 0,12 88 0,1-87 0,-3-91 0,0 0 0,5 45 0,-3-68 0,0 1 0,1-1 0,0 0 0,1 0 0,0 0 0,0 0 0,12 18 0,3-2 0,1 0 0,2-1 0,48 46 0,87 59 0,-153-129 0,631 456-585,-550-399 562,406 249 23,-392-257 0,1-4 0,2-4 0,134 36 0,-37-31-31,243 28 0,213-12-74,-207-23 73,327 30 32,-172-37-577,-6-33-280,-346-3 731,870 0-320,-938-1 446,198-28 0,-273 14 0,-1-4 0,0-4 0,118-46 0,-165 47 273,-2-3 0,69-44-1,100-80 1545,40-23-1639,550-294-178,-787 451 0,0-2 0,-2 0 0,0-2 0,-2-1 0,0-1 0,-1-2 0,-2 0 0,34-46 0,-33 34 0,-1-1 0,-2-1 0,23-61 0,14-33 0,13-36 0,-61 139 0,-1 0 0,-2 0 0,8-62 0,-12 50 0,-1 0 0,-5-52 0,1 77 0,0 0 0,-2 1 0,0-1 0,0 1 0,-2-1 0,0 1 0,-1 1 0,-13-23 0,-96-120 0,23 34 0,-213-298 0,233 334 0,-4 4 0,-136-118 0,128 138 0,-182-102 0,180 117 0,37 23 0,-2 2 0,-1 3 0,-96-25 0,-23-8 0,-82-30 0,207 72 0,0 2 0,-1 3 0,-76-3 0,-41 13 0,95 0 0,1-2 0,-1-4 0,-109-18 0,107 8 0,-1 3 0,-79-1 0,-149 12 0,119 1 0,-358-2 0,507-2 0,-1-2 0,1-1 0,0-2 0,1-1 0,-1-2 0,-35-15 0,52 20 0,1 1 0,-1 1 0,-24-2 0,26 4 0,0-1 0,0-1 0,0 0 0,0 0 0,-14-7 0,4 1 0,-1 0 0,-43-8 0,46 12 0,0 0 0,0-1 0,1-2 0,-24-10 0,10-1 0,-2 1 0,-58-18 0,67 30-1365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9T18:56:41.16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24575,'0'0'-8191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9T18:56:41.16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24575,'0'0'-8191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9T18:56:41.16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24575,'0'0'-8191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pPr rtl="0"/>
            <a:endParaRPr lang="de-DE" noProof="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59C1611F-2B6A-4073-98AA-2B8C2FE83381}" type="datetime1">
              <a:rPr lang="de-DE" smtClean="0"/>
              <a:pPr/>
              <a:t>24.10.2022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345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pPr rtl="0"/>
            <a:endParaRPr lang="de-DE" noProof="0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8975" y="4823034"/>
            <a:ext cx="5511800" cy="3946118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 rtl="0"/>
            <a:r>
              <a:rPr lang="de-DE" noProof="0" dirty="0"/>
              <a:t>Textmasterformate durch Klicken bearbeiten</a:t>
            </a:r>
          </a:p>
          <a:p>
            <a:pPr lvl="1" rtl="0"/>
            <a:r>
              <a:rPr lang="de-DE" noProof="0" dirty="0"/>
              <a:t>Zweite Ebene</a:t>
            </a:r>
          </a:p>
          <a:p>
            <a:pPr lvl="2" rtl="0"/>
            <a:r>
              <a:rPr lang="de-DE" noProof="0" dirty="0"/>
              <a:t>Dritte Ebene</a:t>
            </a:r>
          </a:p>
          <a:p>
            <a:pPr lvl="3" rtl="0"/>
            <a:r>
              <a:rPr lang="de-DE" noProof="0" dirty="0"/>
              <a:t>Vierte Ebene</a:t>
            </a:r>
          </a:p>
          <a:p>
            <a:pPr lvl="4" rtl="0"/>
            <a:r>
              <a:rPr lang="de-DE" noProof="0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pPr rtl="0"/>
            <a:endParaRPr lang="de-DE" noProof="0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pPr rtl="0"/>
            <a:fld id="{9946CEE3-4835-4F73-BA0B-02C09C038718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579088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de-DE" dirty="0"/>
              <a:t>Dir ist bewusst, dass eine kantige, klare Positionierung wichtig für deinen Unternehmenserfolg ist. </a:t>
            </a:r>
          </a:p>
          <a:p>
            <a:pPr rtl="0"/>
            <a:r>
              <a:rPr lang="de-DE" dirty="0"/>
              <a:t>In der Theorie ist das alles klar, in der Praxis fällt es dir schon schwerer, eine wettbewerbsfähige Wettbewerbspositionierung zu </a:t>
            </a:r>
            <a:r>
              <a:rPr lang="de-DE" dirty="0" err="1"/>
              <a:t>erbeiten</a:t>
            </a:r>
            <a:r>
              <a:rPr lang="de-DE" dirty="0"/>
              <a:t>.</a:t>
            </a:r>
          </a:p>
          <a:p>
            <a:pPr rtl="0"/>
            <a:endParaRPr lang="de-DE" dirty="0"/>
          </a:p>
          <a:p>
            <a:pPr rtl="0"/>
            <a:r>
              <a:rPr lang="de-DE" dirty="0"/>
              <a:t>Deshalb widmen wir uns heute gemeinsam diesem Thema.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946CEE3-4835-4F73-BA0B-02C09C038718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2821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de-DE" dirty="0"/>
              <a:t>Worum geht es wirklich? &lt;</a:t>
            </a:r>
            <a:r>
              <a:rPr lang="de-DE" dirty="0" err="1"/>
              <a:t>mudd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946CEE3-4835-4F73-BA0B-02C09C038718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50634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946CEE3-4835-4F73-BA0B-02C09C038718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0529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946CEE3-4835-4F73-BA0B-02C09C038718}" type="slidenum">
              <a:rPr lang="de-DE" smtClean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4223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946CEE3-4835-4F73-BA0B-02C09C038718}" type="slidenum">
              <a:rPr lang="de-DE" smtClean="0"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533646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946CEE3-4835-4F73-BA0B-02C09C038718}" type="slidenum">
              <a:rPr lang="de-DE" smtClean="0"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652874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946CEE3-4835-4F73-BA0B-02C09C038718}" type="slidenum">
              <a:rPr lang="de-DE" smtClean="0"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83333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946CEE3-4835-4F73-BA0B-02C09C038718}" type="slidenum">
              <a:rPr lang="de-DE" smtClean="0"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39990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946CEE3-4835-4F73-BA0B-02C09C038718}" type="slidenum">
              <a:rPr lang="de-DE" smtClean="0"/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2832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 descr="Celestia-R1---OverlayTitle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rtlCol="0"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de-DE" noProof="0"/>
              <a:t>Master-Untertitelformat bearbeiten</a:t>
            </a:r>
            <a:endParaRPr lang="de-DE" noProof="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 rtlCol="0"/>
          <a:lstStyle/>
          <a:p>
            <a:pPr rtl="0"/>
            <a:fld id="{1F6DFF69-12D9-4467-A5EA-736E37FBB607}" type="datetime1">
              <a:rPr lang="de-DE" noProof="0" smtClean="0"/>
              <a:t>24.10.2022</a:t>
            </a:fld>
            <a:endParaRPr lang="de-DE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 rtlCol="0"/>
          <a:lstStyle/>
          <a:p>
            <a:pPr rtl="0"/>
            <a:r>
              <a:rPr lang="de-DE" noProof="0"/>
              <a:t>www.misterblue.at</a:t>
            </a:r>
            <a:endParaRPr lang="de-DE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 rtlCol="0"/>
          <a:lstStyle/>
          <a:p>
            <a:pPr rtl="0"/>
            <a:fld id="{D57F1E4F-1CFF-5643-939E-217C01CDF565}" type="slidenum">
              <a:rPr lang="de-DE" noProof="0" smtClean="0"/>
              <a:pPr rtl="0"/>
              <a:t>‹Nr.›</a:t>
            </a:fld>
            <a:endParaRPr lang="de-DE" noProof="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reit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 7" descr="Celestia-R1---OverlayContent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Bildplatzhalt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de-DE" noProof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CBE10B1-701C-4135-B2A6-09125966CBFE}" type="datetime1">
              <a:rPr lang="de-DE" noProof="0" smtClean="0"/>
              <a:t>24.10.2022</a:t>
            </a:fld>
            <a:endParaRPr lang="de-DE" noProof="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noProof="0"/>
              <a:t>www.misterblue.at</a:t>
            </a:r>
            <a:endParaRPr lang="de-DE" noProof="0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de-DE" noProof="0" smtClean="0"/>
              <a:pPr rtl="0"/>
              <a:t>‹Nr.›</a:t>
            </a:fld>
            <a:endParaRPr lang="de-DE" noProof="0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 descr="Celestia-R1---OverlayContent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rtlCol="0" anchor="ctr">
            <a:normAutofit/>
          </a:bodyPr>
          <a:lstStyle>
            <a:lvl1pPr algn="l">
              <a:defRPr sz="3200" b="0" cap="none"/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e-DE" noProof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6740DA0-71DF-4958-AC32-2FC4B15C4BFD}" type="datetime1">
              <a:rPr lang="de-DE" noProof="0" smtClean="0"/>
              <a:t>24.10.2022</a:t>
            </a:fld>
            <a:endParaRPr lang="de-DE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noProof="0"/>
              <a:t>www.misterblue.at</a:t>
            </a:r>
            <a:endParaRPr lang="de-DE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de-DE" noProof="0" smtClean="0"/>
              <a:pPr rtl="0"/>
              <a:t>‹Nr.›</a:t>
            </a:fld>
            <a:endParaRPr lang="de-DE" noProof="0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 15" descr="Celestia-R1---OverlayContent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feld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de-DE" sz="8000" noProof="0" dirty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de-DE" sz="8000" noProof="0" dirty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rtlCol="0"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rtlCol="0"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de-DE" noProof="0"/>
              <a:t>Mastertextformat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e-DE" noProof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0CE203-05FD-42A7-B238-C091C12C69FA}" type="datetime1">
              <a:rPr lang="de-DE" noProof="0" smtClean="0"/>
              <a:t>24.10.2022</a:t>
            </a:fld>
            <a:endParaRPr lang="de-DE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noProof="0"/>
              <a:t>www.misterblue.at</a:t>
            </a:r>
            <a:endParaRPr lang="de-DE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de-DE" noProof="0" smtClean="0"/>
              <a:pPr rtl="0"/>
              <a:t>‹Nr.›</a:t>
            </a:fld>
            <a:endParaRPr lang="de-DE" noProof="0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siten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 7" descr="Celestia-R1---OverlayContent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rtlCol="0" anchor="b">
            <a:normAutofit/>
          </a:bodyPr>
          <a:lstStyle>
            <a:lvl1pPr algn="l">
              <a:defRPr sz="3200" b="0" cap="none"/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e-DE" noProof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546DD83-26B4-4D26-863B-0129F2CFF995}" type="datetime1">
              <a:rPr lang="de-DE" noProof="0" smtClean="0"/>
              <a:t>24.10.2022</a:t>
            </a:fld>
            <a:endParaRPr lang="de-DE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noProof="0"/>
              <a:t>www.misterblue.at</a:t>
            </a:r>
            <a:endParaRPr lang="de-DE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de-DE" noProof="0" smtClean="0"/>
              <a:pPr rtl="0"/>
              <a:t>‹Nr.›</a:t>
            </a:fld>
            <a:endParaRPr lang="de-DE" noProof="0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Visiten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 10" descr="Celestia-R1---OverlayContent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feld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de-DE" sz="8000" noProof="0" dirty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de-DE" sz="8000" noProof="0" dirty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16" name="Titel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rtlCol="0"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de-DE" noProof="0"/>
              <a:t>Mastertextformat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e-DE" noProof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2576989-EEE1-474D-A3CA-314A20725BC8}" type="datetime1">
              <a:rPr lang="de-DE" noProof="0" smtClean="0"/>
              <a:t>24.10.2022</a:t>
            </a:fld>
            <a:endParaRPr lang="de-DE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noProof="0"/>
              <a:t>www.misterblue.at</a:t>
            </a:r>
            <a:endParaRPr lang="de-DE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de-DE" noProof="0" smtClean="0"/>
              <a:pPr rtl="0"/>
              <a:t>‹Nr.›</a:t>
            </a:fld>
            <a:endParaRPr lang="de-DE" noProof="0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 7" descr="Celestia-R1---OverlayContent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de-DE" noProof="0"/>
              <a:t>Mastertextformat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e-DE" noProof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1778624-D1C4-4F71-B9A9-8767573A1AE9}" type="datetime1">
              <a:rPr lang="de-DE" noProof="0" smtClean="0"/>
              <a:t>24.10.2022</a:t>
            </a:fld>
            <a:endParaRPr lang="de-DE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noProof="0"/>
              <a:t>www.misterblue.at</a:t>
            </a:r>
            <a:endParaRPr lang="de-DE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de-DE" noProof="0" smtClean="0"/>
              <a:pPr rtl="0"/>
              <a:t>‹Nr.›</a:t>
            </a:fld>
            <a:endParaRPr lang="de-DE" noProof="0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 descr="Celestia-R1---OverlayContent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 anchor="t"/>
          <a:lstStyle/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99A893D-5345-44F3-82BF-248187ECA8F0}" type="datetime1">
              <a:rPr lang="de-DE" noProof="0" smtClean="0"/>
              <a:t>24.10.2022</a:t>
            </a:fld>
            <a:endParaRPr lang="de-DE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noProof="0"/>
              <a:t>www.misterblue.at</a:t>
            </a:r>
            <a:endParaRPr lang="de-DE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de-DE" noProof="0" smtClean="0"/>
              <a:pPr rtl="0"/>
              <a:t>‹Nr.›</a:t>
            </a:fld>
            <a:endParaRPr lang="de-DE" noProof="0" dirty="0"/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 rtlCol="0"/>
          <a:lstStyle/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 descr="Celestia-R1---OverlayContent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 rtlCol="0"/>
          <a:lstStyle/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rtlCol="0" anchor="t"/>
          <a:lstStyle/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C4900E3-1DD7-4F6D-9216-EABFD9A3A524}" type="datetime1">
              <a:rPr lang="de-DE" noProof="0" smtClean="0"/>
              <a:t>24.10.2022</a:t>
            </a:fld>
            <a:endParaRPr lang="de-DE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noProof="0"/>
              <a:t>www.misterblue.at</a:t>
            </a:r>
            <a:endParaRPr lang="de-DE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de-DE" noProof="0" smtClean="0"/>
              <a:pPr rtl="0"/>
              <a:t>‹Nr.›</a:t>
            </a:fld>
            <a:endParaRPr lang="de-DE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 descr="Celestia-R1---OverlayContent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 anchor="ctr"/>
          <a:lstStyle/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FBAF8EE-A81F-451F-9770-2C6554006232}" type="datetime1">
              <a:rPr lang="de-DE" noProof="0" smtClean="0"/>
              <a:t>24.10.2022</a:t>
            </a:fld>
            <a:endParaRPr lang="de-DE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noProof="0"/>
              <a:t>www.misterblue.at</a:t>
            </a:r>
            <a:endParaRPr lang="de-DE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de-DE" noProof="0" smtClean="0"/>
              <a:pPr rtl="0"/>
              <a:t>‹Nr.›</a:t>
            </a:fld>
            <a:endParaRPr lang="de-DE" noProof="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 descr="Celestia-R1---OverlayContent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rtlCol="0" anchor="b"/>
          <a:lstStyle>
            <a:lvl1pPr algn="l">
              <a:defRPr sz="4000" b="0" cap="all"/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e-DE" noProof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70BD763-91AF-4634-8391-F38937F6BCC5}" type="datetime1">
              <a:rPr lang="de-DE" noProof="0" smtClean="0"/>
              <a:t>24.10.2022</a:t>
            </a:fld>
            <a:endParaRPr lang="de-DE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noProof="0"/>
              <a:t>www.misterblue.at</a:t>
            </a:r>
            <a:endParaRPr lang="de-DE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de-DE" noProof="0" smtClean="0"/>
              <a:pPr rtl="0"/>
              <a:t>‹Nr.›</a:t>
            </a:fld>
            <a:endParaRPr lang="de-DE" noProof="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 7" descr="Celestia-R1---OverlayContent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 rtlCol="0">
            <a:normAutofit/>
          </a:bodyPr>
          <a:lstStyle/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 rtlCol="0">
            <a:normAutofit/>
          </a:bodyPr>
          <a:lstStyle/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D2EBBB3-BE60-4164-8651-561D1DD9E21F}" type="datetime1">
              <a:rPr lang="de-DE" noProof="0" smtClean="0"/>
              <a:t>24.10.2022</a:t>
            </a:fld>
            <a:endParaRPr lang="de-DE" noProof="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noProof="0"/>
              <a:t>www.misterblue.at</a:t>
            </a:r>
            <a:endParaRPr lang="de-DE" noProof="0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de-DE" noProof="0" smtClean="0"/>
              <a:pPr rtl="0"/>
              <a:t>‹Nr.›</a:t>
            </a:fld>
            <a:endParaRPr lang="de-DE" noProof="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noProof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rtlCol="0" anchor="t">
            <a:normAutofit/>
          </a:bodyPr>
          <a:lstStyle/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noProof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rtlCol="0" anchor="t">
            <a:normAutofit/>
          </a:bodyPr>
          <a:lstStyle/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DD53FCE-45EE-4D02-98A1-175C615F5D72}" type="datetime1">
              <a:rPr lang="de-DE" noProof="0" smtClean="0"/>
              <a:t>24.10.2022</a:t>
            </a:fld>
            <a:endParaRPr lang="de-DE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noProof="0"/>
              <a:t>www.misterblue.at</a:t>
            </a:r>
            <a:endParaRPr lang="de-DE" noProof="0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de-DE" noProof="0" smtClean="0"/>
              <a:pPr rtl="0"/>
              <a:t>‹Nr.›</a:t>
            </a:fld>
            <a:endParaRPr lang="de-DE" noProof="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 5" descr="Celestia-R1---OverlayContent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5F96B0-19A4-4F8F-8399-EE7AAE7844CC}" type="datetime1">
              <a:rPr lang="de-DE" noProof="0" smtClean="0"/>
              <a:t>24.10.2022</a:t>
            </a:fld>
            <a:endParaRPr lang="de-DE" noProof="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noProof="0"/>
              <a:t>www.misterblue.at</a:t>
            </a:r>
            <a:endParaRPr lang="de-DE" noProof="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de-DE" noProof="0" smtClean="0"/>
              <a:pPr rtl="0"/>
              <a:t>‹Nr.›</a:t>
            </a:fld>
            <a:endParaRPr lang="de-DE" noProof="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 4" descr="Celestia-R1---OverlayContent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F6A1E48-8FAF-4FE8-BE37-B7CB7D4020A1}" type="datetime1">
              <a:rPr lang="de-DE" noProof="0" smtClean="0"/>
              <a:t>24.10.2022</a:t>
            </a:fld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noProof="0"/>
              <a:t>www.misterblue.at</a:t>
            </a:r>
            <a:endParaRPr lang="de-DE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de-DE" noProof="0" smtClean="0"/>
              <a:pPr rtl="0"/>
              <a:t>‹Nr.›</a:t>
            </a:fld>
            <a:endParaRPr lang="de-DE" noProof="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 7" descr="Celestia-R1---OverlayContent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rtlCol="0" anchor="ctr">
            <a:normAutofit/>
          </a:bodyPr>
          <a:lstStyle/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rtlCol="0"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de-DE" noProof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A41A465-0968-4537-9556-F761C832BFEA}" type="datetime1">
              <a:rPr lang="de-DE" noProof="0" smtClean="0"/>
              <a:t>24.10.2022</a:t>
            </a:fld>
            <a:endParaRPr lang="de-DE" noProof="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noProof="0"/>
              <a:t>www.misterblue.at</a:t>
            </a:r>
            <a:endParaRPr lang="de-DE" noProof="0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de-DE" noProof="0" smtClean="0"/>
              <a:pPr rtl="0"/>
              <a:t>‹Nr.›</a:t>
            </a:fld>
            <a:endParaRPr lang="de-DE" noProof="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 7" descr="Celestia-R1---OverlayContentH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rtlCol="0" anchor="b">
            <a:normAutofit/>
          </a:bodyPr>
          <a:lstStyle>
            <a:lvl1pPr algn="l">
              <a:defRPr sz="2800" b="0"/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14" name="Bildplatzhalt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rtlCol="0"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de-DE" noProof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A66160-5FDB-4661-8668-AEA14A7E857A}" type="datetime1">
              <a:rPr lang="de-DE" noProof="0" smtClean="0"/>
              <a:t>24.10.2022</a:t>
            </a:fld>
            <a:endParaRPr lang="de-DE" noProof="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noProof="0"/>
              <a:t>www.misterblue.at</a:t>
            </a:r>
            <a:endParaRPr lang="de-DE" noProof="0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de-DE" noProof="0" smtClean="0"/>
              <a:pPr rtl="0"/>
              <a:t>‹Nr.›</a:t>
            </a:fld>
            <a:endParaRPr lang="de-DE" noProof="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de-DE" noProof="0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de-DE" noProof="0" dirty="0"/>
              <a:t>Textmasterformate durch Klicken bearbeiten</a:t>
            </a:r>
          </a:p>
          <a:p>
            <a:pPr lvl="1" rtl="0"/>
            <a:r>
              <a:rPr lang="de-DE" noProof="0" dirty="0"/>
              <a:t>Zweite Ebene</a:t>
            </a:r>
          </a:p>
          <a:p>
            <a:pPr lvl="2" rtl="0"/>
            <a:r>
              <a:rPr lang="de-DE" noProof="0" dirty="0"/>
              <a:t>Dritte Ebene</a:t>
            </a:r>
          </a:p>
          <a:p>
            <a:pPr lvl="3" rtl="0"/>
            <a:r>
              <a:rPr lang="de-DE" noProof="0" dirty="0"/>
              <a:t>Vierte Ebene</a:t>
            </a:r>
          </a:p>
          <a:p>
            <a:pPr lvl="4" rtl="0"/>
            <a:r>
              <a:rPr lang="de-DE" noProof="0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B54F7A09-C619-4913-8965-BC31298EA961}" type="datetime1">
              <a:rPr lang="de-DE" noProof="0" smtClean="0"/>
              <a:t>24.10.2022</a:t>
            </a:fld>
            <a:endParaRPr lang="de-DE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r>
              <a:rPr lang="de-DE" noProof="0"/>
              <a:t>www.misterblue.at</a:t>
            </a:r>
            <a:endParaRPr lang="de-DE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D57F1E4F-1CFF-5643-939E-217C01CDF565}" type="slidenum">
              <a:rPr lang="de-DE" noProof="0" smtClean="0"/>
              <a:pPr rtl="0"/>
              <a:t>‹Nr.›</a:t>
            </a:fld>
            <a:endParaRPr lang="de-DE" noProof="0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png"/><Relationship Id="rId7" Type="http://schemas.openxmlformats.org/officeDocument/2006/relationships/customXml" Target="../ink/ink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customXml" Target="../ink/ink1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sterblue.at/sueddeutsche-zeitung-spezial" TargetMode="External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customXml" Target="../ink/ink3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customXml" Target="../ink/ink4.xml"/><Relationship Id="rId9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hyperlink" Target="https://www.misterblue.at/auktionen" TargetMode="Externa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5.xml"/><Relationship Id="rId5" Type="http://schemas.openxmlformats.org/officeDocument/2006/relationships/image" Target="../media/image4.png"/><Relationship Id="rId4" Type="http://schemas.openxmlformats.org/officeDocument/2006/relationships/hyperlink" Target="mailto:info@misterblue.a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9" name="Rechteck 88">
            <a:extLst>
              <a:ext uri="{FF2B5EF4-FFF2-40B4-BE49-F238E27FC236}">
                <a16:creationId xmlns:a16="http://schemas.microsoft.com/office/drawing/2014/main" id="{3D1E5586-8BB5-40F6-96C3-2E87DD7CE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63E3F80-D945-4490-916D-6384E6895E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0425" y="929618"/>
            <a:ext cx="10329700" cy="2578691"/>
          </a:xfrm>
        </p:spPr>
        <p:txBody>
          <a:bodyPr rtlCol="0">
            <a:noAutofit/>
          </a:bodyPr>
          <a:lstStyle/>
          <a:p>
            <a:pPr algn="ctr"/>
            <a:r>
              <a:rPr lang="de-DE" sz="6000" b="1" dirty="0">
                <a:latin typeface="+mn-lt"/>
              </a:rPr>
              <a:t>New </a:t>
            </a:r>
            <a:r>
              <a:rPr lang="de-DE" sz="6000" b="1" dirty="0" err="1">
                <a:latin typeface="+mn-lt"/>
              </a:rPr>
              <a:t>guests</a:t>
            </a:r>
            <a:r>
              <a:rPr lang="de-DE" sz="6000" b="1" dirty="0">
                <a:latin typeface="+mn-lt"/>
              </a:rPr>
              <a:t> from </a:t>
            </a:r>
            <a:r>
              <a:rPr lang="de-DE" sz="6000" b="1" dirty="0" err="1">
                <a:solidFill>
                  <a:srgbClr val="FF0000"/>
                </a:solidFill>
                <a:latin typeface="+mn-lt"/>
              </a:rPr>
              <a:t>germany</a:t>
            </a:r>
            <a:r>
              <a:rPr lang="de-DE" sz="6000" b="1" dirty="0">
                <a:latin typeface="+mn-lt"/>
              </a:rPr>
              <a:t> </a:t>
            </a:r>
            <a:r>
              <a:rPr lang="de-DE" sz="6000" b="1" dirty="0" err="1">
                <a:solidFill>
                  <a:srgbClr val="FF0000"/>
                </a:solidFill>
                <a:latin typeface="+mn-lt"/>
              </a:rPr>
              <a:t>without</a:t>
            </a:r>
            <a:r>
              <a:rPr lang="de-DE" sz="6000" b="1" dirty="0">
                <a:latin typeface="+mn-lt"/>
              </a:rPr>
              <a:t> </a:t>
            </a:r>
            <a:r>
              <a:rPr lang="de-DE" sz="6000" b="1" dirty="0" err="1">
                <a:latin typeface="+mn-lt"/>
              </a:rPr>
              <a:t>touching</a:t>
            </a:r>
            <a:r>
              <a:rPr lang="de-DE" sz="6000" b="1" dirty="0">
                <a:latin typeface="+mn-lt"/>
              </a:rPr>
              <a:t> </a:t>
            </a:r>
            <a:r>
              <a:rPr lang="de-DE" sz="6000" b="1" dirty="0" err="1">
                <a:latin typeface="+mn-lt"/>
              </a:rPr>
              <a:t>your</a:t>
            </a:r>
            <a:r>
              <a:rPr lang="de-DE" sz="6000" b="1" dirty="0">
                <a:latin typeface="+mn-lt"/>
              </a:rPr>
              <a:t> </a:t>
            </a:r>
            <a:r>
              <a:rPr lang="de-DE" sz="6000" b="1" dirty="0">
                <a:solidFill>
                  <a:srgbClr val="FF0000"/>
                </a:solidFill>
                <a:latin typeface="+mn-lt"/>
              </a:rPr>
              <a:t>marketing-budget</a:t>
            </a:r>
          </a:p>
        </p:txBody>
      </p:sp>
      <p:cxnSp>
        <p:nvCxnSpPr>
          <p:cNvPr id="91" name="Gerader Verbinder 90">
            <a:extLst>
              <a:ext uri="{FF2B5EF4-FFF2-40B4-BE49-F238E27FC236}">
                <a16:creationId xmlns:a16="http://schemas.microsoft.com/office/drawing/2014/main" id="{8A832D40-B9E2-4CE7-9E0A-B35591EA2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629" y="3810000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Untertitel 2">
            <a:extLst>
              <a:ext uri="{FF2B5EF4-FFF2-40B4-BE49-F238E27FC236}">
                <a16:creationId xmlns:a16="http://schemas.microsoft.com/office/drawing/2014/main" id="{616351BD-4BE1-47AD-8B65-1472A3BE63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9598" y="3886790"/>
            <a:ext cx="8672804" cy="1929939"/>
          </a:xfrm>
        </p:spPr>
        <p:txBody>
          <a:bodyPr rtlCol="0">
            <a:normAutofit fontScale="55000" lnSpcReduction="20000"/>
          </a:bodyPr>
          <a:lstStyle/>
          <a:p>
            <a:pPr algn="ctr" rtl="0">
              <a:lnSpc>
                <a:spcPct val="170000"/>
              </a:lnSpc>
            </a:pPr>
            <a:r>
              <a:rPr lang="de-DE" sz="5100" b="1" dirty="0" err="1"/>
              <a:t>How</a:t>
            </a:r>
            <a:r>
              <a:rPr lang="de-DE" sz="5100" b="1" dirty="0"/>
              <a:t> </a:t>
            </a:r>
            <a:r>
              <a:rPr lang="de-DE" sz="5100" b="1" dirty="0" err="1"/>
              <a:t>you</a:t>
            </a:r>
            <a:r>
              <a:rPr lang="de-DE" sz="5100" b="1" dirty="0"/>
              <a:t> </a:t>
            </a:r>
            <a:r>
              <a:rPr lang="de-DE" sz="5100" b="1" dirty="0" err="1"/>
              <a:t>can</a:t>
            </a:r>
            <a:r>
              <a:rPr lang="de-DE" sz="5100" b="1" dirty="0"/>
              <a:t> </a:t>
            </a:r>
            <a:r>
              <a:rPr lang="de-DE" sz="5100" b="1" dirty="0" err="1"/>
              <a:t>profit</a:t>
            </a:r>
            <a:r>
              <a:rPr lang="de-DE" sz="5100" b="1" dirty="0"/>
              <a:t> from </a:t>
            </a:r>
            <a:r>
              <a:rPr lang="de-DE" sz="5100" b="1" dirty="0" err="1"/>
              <a:t>barter-cooperations</a:t>
            </a:r>
            <a:r>
              <a:rPr lang="de-DE" sz="5100" b="1" dirty="0"/>
              <a:t> </a:t>
            </a:r>
            <a:r>
              <a:rPr lang="de-DE" sz="5100" b="1" dirty="0" err="1"/>
              <a:t>with</a:t>
            </a:r>
            <a:r>
              <a:rPr lang="de-DE" sz="5100" b="1" dirty="0"/>
              <a:t> the „Süddeutsche Zeitung“ </a:t>
            </a:r>
          </a:p>
          <a:p>
            <a:pPr algn="ctr" rtl="0"/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3FAA77E3-D1C1-476A-99C8-52F99C14928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0923" y="146815"/>
            <a:ext cx="1694154" cy="652175"/>
          </a:xfrm>
          <a:prstGeom prst="rect">
            <a:avLst/>
          </a:prstGeom>
        </p:spPr>
      </p:pic>
      <p:sp>
        <p:nvSpPr>
          <p:cNvPr id="9" name="Fußzeilenplatzhalter 3">
            <a:extLst>
              <a:ext uri="{FF2B5EF4-FFF2-40B4-BE49-F238E27FC236}">
                <a16:creationId xmlns:a16="http://schemas.microsoft.com/office/drawing/2014/main" id="{0B43F07D-8B87-4670-8730-DFC597E70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" y="5870575"/>
            <a:ext cx="10837416" cy="377825"/>
          </a:xfrm>
        </p:spPr>
        <p:txBody>
          <a:bodyPr/>
          <a:lstStyle/>
          <a:p>
            <a:pPr algn="ctr" rtl="0"/>
            <a:r>
              <a:rPr lang="de-DE" noProof="0"/>
              <a:t>www.misterblue.at</a:t>
            </a:r>
            <a:endParaRPr lang="de-DE" noProof="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E58A9B7-BFB3-409B-A9A8-96AEDC1AC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de-DE" noProof="0" smtClean="0"/>
              <a:pPr rtl="0"/>
              <a:t>1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8031362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0473430" cy="1456267"/>
          </a:xfrm>
        </p:spPr>
        <p:txBody>
          <a:bodyPr rtlCol="0">
            <a:normAutofit/>
          </a:bodyPr>
          <a:lstStyle/>
          <a:p>
            <a:pPr algn="ctr" rtl="0"/>
            <a:r>
              <a:rPr lang="de-DE" b="1" dirty="0" err="1"/>
              <a:t>Barter</a:t>
            </a:r>
            <a:r>
              <a:rPr lang="de-DE" b="1" dirty="0"/>
              <a:t> </a:t>
            </a:r>
            <a:r>
              <a:rPr lang="de-DE" b="1" dirty="0" err="1"/>
              <a:t>Cooperation</a:t>
            </a:r>
            <a:r>
              <a:rPr lang="de-DE" b="1" dirty="0"/>
              <a:t> „Süddeutsche Zeitung“</a:t>
            </a:r>
          </a:p>
        </p:txBody>
      </p:sp>
      <p:graphicFrame>
        <p:nvGraphicFramePr>
          <p:cNvPr id="6" name="Inhaltsplatzhalter 5">
            <a:extLst>
              <a:ext uri="{FF2B5EF4-FFF2-40B4-BE49-F238E27FC236}">
                <a16:creationId xmlns:a16="http://schemas.microsoft.com/office/drawing/2014/main" id="{C1B3DBE8-207F-58BE-385E-529C8E9572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7936532"/>
              </p:ext>
            </p:extLst>
          </p:nvPr>
        </p:nvGraphicFramePr>
        <p:xfrm>
          <a:off x="242596" y="2141538"/>
          <a:ext cx="11450864" cy="36061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Grafik 4">
            <a:extLst>
              <a:ext uri="{FF2B5EF4-FFF2-40B4-BE49-F238E27FC236}">
                <a16:creationId xmlns:a16="http://schemas.microsoft.com/office/drawing/2014/main" id="{140602E2-2AFC-4D55-882F-48B837944840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0923" y="146815"/>
            <a:ext cx="1694154" cy="652175"/>
          </a:xfrm>
          <a:prstGeom prst="rect">
            <a:avLst/>
          </a:prstGeom>
        </p:spPr>
      </p:pic>
      <p:sp>
        <p:nvSpPr>
          <p:cNvPr id="8" name="Fußzeilenplatzhalter 3">
            <a:extLst>
              <a:ext uri="{FF2B5EF4-FFF2-40B4-BE49-F238E27FC236}">
                <a16:creationId xmlns:a16="http://schemas.microsoft.com/office/drawing/2014/main" id="{555BB7D9-0E1D-4CD8-8DA1-3608ED2D8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" y="5870575"/>
            <a:ext cx="10837416" cy="377825"/>
          </a:xfrm>
        </p:spPr>
        <p:txBody>
          <a:bodyPr/>
          <a:lstStyle/>
          <a:p>
            <a:pPr algn="ctr" rtl="0"/>
            <a:r>
              <a:rPr lang="de-DE" noProof="0"/>
              <a:t>www.misterblue.at</a:t>
            </a:r>
            <a:endParaRPr lang="de-DE" noProof="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285EB3-E1A4-4DBE-B78B-E75BD926B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de-DE" noProof="0" smtClean="0"/>
              <a:pPr rtl="0"/>
              <a:t>2</a:t>
            </a:fld>
            <a:endParaRPr lang="de-DE" noProof="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30A0EFFD-EDD7-C631-8331-FFADB694FF95}"/>
              </a:ext>
            </a:extLst>
          </p:cNvPr>
          <p:cNvSpPr txBox="1"/>
          <p:nvPr/>
        </p:nvSpPr>
        <p:spPr>
          <a:xfrm flipH="1">
            <a:off x="498540" y="3053557"/>
            <a:ext cx="313106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Süddeutsche Zeitung:</a:t>
            </a:r>
            <a:r>
              <a:rPr lang="de-AT" sz="2800" dirty="0"/>
              <a:t> </a:t>
            </a:r>
          </a:p>
          <a:p>
            <a:r>
              <a:rPr lang="de-AT" sz="2800" dirty="0"/>
              <a:t>Print-ad </a:t>
            </a:r>
            <a:endParaRPr lang="de-DE" sz="2800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B637D201-32E6-2D29-6806-46658E1DD966}"/>
              </a:ext>
            </a:extLst>
          </p:cNvPr>
          <p:cNvSpPr txBox="1"/>
          <p:nvPr/>
        </p:nvSpPr>
        <p:spPr>
          <a:xfrm flipH="1">
            <a:off x="8495525" y="3105834"/>
            <a:ext cx="313106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Hotel/supplier :</a:t>
            </a:r>
          </a:p>
          <a:p>
            <a:r>
              <a:rPr lang="de-DE" sz="2800" dirty="0" err="1"/>
              <a:t>Equivalent</a:t>
            </a:r>
            <a:r>
              <a:rPr lang="de-DE" sz="2800" dirty="0"/>
              <a:t> </a:t>
            </a:r>
            <a:r>
              <a:rPr lang="de-DE" sz="2800" dirty="0" err="1"/>
              <a:t>amount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</a:t>
            </a:r>
            <a:r>
              <a:rPr lang="de-DE" sz="2800" dirty="0" err="1"/>
              <a:t>package</a:t>
            </a:r>
            <a:r>
              <a:rPr lang="de-DE" sz="2800" dirty="0"/>
              <a:t> </a:t>
            </a:r>
            <a:r>
              <a:rPr lang="de-DE" sz="2800" dirty="0" err="1"/>
              <a:t>or</a:t>
            </a:r>
            <a:r>
              <a:rPr lang="de-DE" sz="2800" dirty="0"/>
              <a:t> </a:t>
            </a:r>
            <a:r>
              <a:rPr lang="de-DE" sz="2800" dirty="0" err="1"/>
              <a:t>value</a:t>
            </a:r>
            <a:endParaRPr lang="de-DE" sz="2800" dirty="0"/>
          </a:p>
        </p:txBody>
      </p:sp>
      <p:sp>
        <p:nvSpPr>
          <p:cNvPr id="12" name="Pfeil: nach rechts 11">
            <a:extLst>
              <a:ext uri="{FF2B5EF4-FFF2-40B4-BE49-F238E27FC236}">
                <a16:creationId xmlns:a16="http://schemas.microsoft.com/office/drawing/2014/main" id="{816478C2-6088-C9E4-5858-07D1C046C31E}"/>
              </a:ext>
            </a:extLst>
          </p:cNvPr>
          <p:cNvSpPr/>
          <p:nvPr/>
        </p:nvSpPr>
        <p:spPr>
          <a:xfrm>
            <a:off x="3092371" y="3173455"/>
            <a:ext cx="5328103" cy="375443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Pfeil: nach links 12">
            <a:extLst>
              <a:ext uri="{FF2B5EF4-FFF2-40B4-BE49-F238E27FC236}">
                <a16:creationId xmlns:a16="http://schemas.microsoft.com/office/drawing/2014/main" id="{26D6EAC9-069F-BC48-2534-9C31029E3B96}"/>
              </a:ext>
            </a:extLst>
          </p:cNvPr>
          <p:cNvSpPr/>
          <p:nvPr/>
        </p:nvSpPr>
        <p:spPr>
          <a:xfrm>
            <a:off x="3045153" y="3900133"/>
            <a:ext cx="5275975" cy="375443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676496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0473430" cy="1456267"/>
          </a:xfrm>
        </p:spPr>
        <p:txBody>
          <a:bodyPr rtlCol="0">
            <a:normAutofit/>
          </a:bodyPr>
          <a:lstStyle/>
          <a:p>
            <a:pPr algn="ctr" rtl="0"/>
            <a:r>
              <a:rPr lang="de-DE" b="1" dirty="0"/>
              <a:t>STEP 1:  TRAVEL-</a:t>
            </a:r>
            <a:r>
              <a:rPr lang="de-DE" b="1" dirty="0" err="1"/>
              <a:t>Auction„KAUFDOWN</a:t>
            </a:r>
            <a:r>
              <a:rPr lang="de-DE" b="1" dirty="0"/>
              <a:t>“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AADCBA-8B92-4FBD-B325-3AA53CFF9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579962" cy="4569118"/>
          </a:xfrm>
        </p:spPr>
        <p:txBody>
          <a:bodyPr rtlCol="0">
            <a:normAutofit/>
          </a:bodyPr>
          <a:lstStyle/>
          <a:p>
            <a:pPr rtl="0">
              <a:buFont typeface="Wingdings" panose="05000000000000000000" pitchFamily="2" charset="2"/>
              <a:buChar char="ü"/>
            </a:pPr>
            <a:r>
              <a:rPr lang="de-DE" sz="2400" dirty="0"/>
              <a:t>Süddeutsche Zeitung </a:t>
            </a:r>
            <a:r>
              <a:rPr lang="de-DE" sz="2400" dirty="0" err="1"/>
              <a:t>offers</a:t>
            </a:r>
            <a:r>
              <a:rPr lang="de-DE" sz="2400" dirty="0"/>
              <a:t> an own online-</a:t>
            </a:r>
            <a:r>
              <a:rPr lang="de-DE" sz="2400" dirty="0" err="1"/>
              <a:t>platform</a:t>
            </a:r>
            <a:r>
              <a:rPr lang="de-DE" sz="2400" dirty="0"/>
              <a:t>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dirty="0" err="1"/>
              <a:t>travel-auctions</a:t>
            </a:r>
            <a:r>
              <a:rPr lang="de-DE" sz="2400" dirty="0"/>
              <a:t> </a:t>
            </a:r>
            <a:r>
              <a:rPr lang="de-DE" sz="2400" dirty="0" err="1"/>
              <a:t>with</a:t>
            </a:r>
            <a:r>
              <a:rPr lang="de-DE" sz="2400" dirty="0"/>
              <a:t> </a:t>
            </a:r>
            <a:r>
              <a:rPr lang="de-DE" sz="2400" dirty="0" err="1"/>
              <a:t>daily</a:t>
            </a:r>
            <a:r>
              <a:rPr lang="de-DE" sz="2400" dirty="0"/>
              <a:t> hotel-</a:t>
            </a:r>
            <a:r>
              <a:rPr lang="de-DE" sz="2400" dirty="0" err="1"/>
              <a:t>offers</a:t>
            </a:r>
            <a:r>
              <a:rPr lang="de-DE" sz="2400" dirty="0"/>
              <a:t> per </a:t>
            </a:r>
            <a:r>
              <a:rPr lang="de-DE" sz="2400" dirty="0" err="1"/>
              <a:t>auction</a:t>
            </a:r>
            <a:r>
              <a:rPr lang="de-DE" sz="2400" dirty="0"/>
              <a:t>.</a:t>
            </a:r>
          </a:p>
          <a:p>
            <a:pPr rtl="0">
              <a:buFont typeface="Wingdings" panose="05000000000000000000" pitchFamily="2" charset="2"/>
              <a:buChar char="ü"/>
            </a:pPr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provide</a:t>
            </a:r>
            <a:r>
              <a:rPr lang="de-DE" sz="2400" dirty="0"/>
              <a:t> „</a:t>
            </a:r>
            <a:r>
              <a:rPr lang="de-DE" sz="2400" dirty="0" err="1"/>
              <a:t>travel</a:t>
            </a:r>
            <a:r>
              <a:rPr lang="de-DE" sz="2400" dirty="0"/>
              <a:t> </a:t>
            </a:r>
            <a:r>
              <a:rPr lang="de-DE" sz="2400" dirty="0" err="1"/>
              <a:t>vouchers</a:t>
            </a:r>
            <a:r>
              <a:rPr lang="de-DE" sz="2400" dirty="0"/>
              <a:t>“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dirty="0" err="1"/>
              <a:t>certain</a:t>
            </a:r>
            <a:r>
              <a:rPr lang="de-DE" sz="2400" dirty="0"/>
              <a:t> </a:t>
            </a:r>
            <a:r>
              <a:rPr lang="de-DE" sz="2400" dirty="0" err="1"/>
              <a:t>values</a:t>
            </a:r>
            <a:r>
              <a:rPr lang="de-DE" sz="2400" dirty="0"/>
              <a:t>, </a:t>
            </a:r>
            <a:r>
              <a:rPr lang="de-DE" sz="2400" dirty="0" err="1"/>
              <a:t>which</a:t>
            </a:r>
            <a:r>
              <a:rPr lang="de-DE" sz="2400" dirty="0"/>
              <a:t> </a:t>
            </a:r>
            <a:r>
              <a:rPr lang="de-DE" sz="2400" dirty="0" err="1"/>
              <a:t>are</a:t>
            </a:r>
            <a:r>
              <a:rPr lang="de-DE" sz="2400" dirty="0"/>
              <a:t> </a:t>
            </a:r>
            <a:r>
              <a:rPr lang="de-DE" sz="2400" dirty="0" err="1"/>
              <a:t>auctioned</a:t>
            </a:r>
            <a:r>
              <a:rPr lang="de-DE" sz="2400" dirty="0"/>
              <a:t>.</a:t>
            </a:r>
          </a:p>
          <a:p>
            <a:pPr rtl="0">
              <a:buFont typeface="Wingdings" panose="05000000000000000000" pitchFamily="2" charset="2"/>
              <a:buChar char="ü"/>
            </a:pPr>
            <a:r>
              <a:rPr lang="de-DE" sz="2400" dirty="0"/>
              <a:t>Customers </a:t>
            </a:r>
            <a:r>
              <a:rPr lang="de-DE" sz="2400" dirty="0" err="1"/>
              <a:t>pay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„Süddeutsche Zeitung“.             </a:t>
            </a:r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receive</a:t>
            </a:r>
            <a:r>
              <a:rPr lang="de-DE" sz="2400" dirty="0"/>
              <a:t> the ad in the </a:t>
            </a:r>
            <a:r>
              <a:rPr lang="de-DE" sz="2400" dirty="0" err="1"/>
              <a:t>value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the </a:t>
            </a:r>
            <a:r>
              <a:rPr lang="de-DE" sz="2400" dirty="0" err="1"/>
              <a:t>equivalent</a:t>
            </a:r>
            <a:r>
              <a:rPr lang="de-DE" sz="2400" dirty="0"/>
              <a:t> </a:t>
            </a:r>
            <a:r>
              <a:rPr lang="de-DE" sz="2400" dirty="0" err="1"/>
              <a:t>amount</a:t>
            </a:r>
            <a:r>
              <a:rPr lang="de-DE" sz="2400" dirty="0"/>
              <a:t> </a:t>
            </a:r>
            <a:r>
              <a:rPr lang="de-DE" sz="2400" dirty="0" err="1"/>
              <a:t>provided</a:t>
            </a:r>
            <a:r>
              <a:rPr lang="de-DE" sz="2400" dirty="0"/>
              <a:t> by </a:t>
            </a:r>
            <a:r>
              <a:rPr lang="de-DE" sz="2400" dirty="0" err="1"/>
              <a:t>you</a:t>
            </a:r>
            <a:r>
              <a:rPr lang="de-DE" sz="2400" dirty="0"/>
              <a:t>, not </a:t>
            </a:r>
            <a:r>
              <a:rPr lang="de-DE" sz="2400" dirty="0" err="1"/>
              <a:t>depending</a:t>
            </a:r>
            <a:r>
              <a:rPr lang="de-DE" sz="2400" dirty="0"/>
              <a:t> on the </a:t>
            </a:r>
            <a:r>
              <a:rPr lang="de-DE" sz="2400" dirty="0" err="1"/>
              <a:t>sales-value</a:t>
            </a:r>
            <a:r>
              <a:rPr lang="de-DE" sz="2400" dirty="0"/>
              <a:t>.</a:t>
            </a:r>
          </a:p>
          <a:p>
            <a:pPr rtl="0">
              <a:buFont typeface="Wingdings" panose="05000000000000000000" pitchFamily="2" charset="2"/>
              <a:buChar char="ü"/>
            </a:pPr>
            <a:r>
              <a:rPr lang="de-DE" sz="2400" dirty="0"/>
              <a:t>This business-model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no</a:t>
            </a:r>
            <a:r>
              <a:rPr lang="de-DE" sz="2400" dirty="0"/>
              <a:t> dumping-</a:t>
            </a:r>
            <a:r>
              <a:rPr lang="de-DE" sz="2400" dirty="0" err="1"/>
              <a:t>sale</a:t>
            </a:r>
            <a:r>
              <a:rPr lang="de-DE" sz="2400" dirty="0"/>
              <a:t> but a marketing-event. The </a:t>
            </a:r>
            <a:r>
              <a:rPr lang="de-DE" sz="2400" dirty="0" err="1"/>
              <a:t>customers</a:t>
            </a:r>
            <a:r>
              <a:rPr lang="de-DE" sz="2400" dirty="0"/>
              <a:t> </a:t>
            </a:r>
            <a:r>
              <a:rPr lang="de-DE" sz="2400" dirty="0" err="1"/>
              <a:t>who</a:t>
            </a:r>
            <a:r>
              <a:rPr lang="de-DE" sz="2400" dirty="0"/>
              <a:t> </a:t>
            </a:r>
            <a:r>
              <a:rPr lang="de-DE" sz="2400" dirty="0" err="1"/>
              <a:t>were</a:t>
            </a:r>
            <a:r>
              <a:rPr lang="de-DE" sz="2400" dirty="0"/>
              <a:t> the best-</a:t>
            </a:r>
            <a:r>
              <a:rPr lang="de-DE" sz="2400" dirty="0" err="1"/>
              <a:t>bidders</a:t>
            </a:r>
            <a:r>
              <a:rPr lang="de-DE" sz="2400" dirty="0"/>
              <a:t>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dirty="0" err="1"/>
              <a:t>your</a:t>
            </a:r>
            <a:r>
              <a:rPr lang="de-DE" sz="2400" dirty="0"/>
              <a:t> </a:t>
            </a:r>
            <a:r>
              <a:rPr lang="de-DE" sz="2400" dirty="0" err="1"/>
              <a:t>travel</a:t>
            </a:r>
            <a:r>
              <a:rPr lang="de-DE" sz="2400" dirty="0"/>
              <a:t>-vouchers </a:t>
            </a:r>
            <a:r>
              <a:rPr lang="de-DE" sz="2400" dirty="0" err="1"/>
              <a:t>finance</a:t>
            </a:r>
            <a:r>
              <a:rPr lang="de-DE" sz="2400" dirty="0"/>
              <a:t> </a:t>
            </a:r>
            <a:r>
              <a:rPr lang="de-DE" sz="2400" dirty="0" err="1"/>
              <a:t>your</a:t>
            </a:r>
            <a:r>
              <a:rPr lang="de-DE" sz="2400" dirty="0"/>
              <a:t> ad(s).</a:t>
            </a:r>
          </a:p>
          <a:p>
            <a:pPr rtl="0">
              <a:buFont typeface="Wingdings" panose="05000000000000000000" pitchFamily="2" charset="2"/>
              <a:buChar char="ü"/>
            </a:pPr>
            <a:r>
              <a:rPr lang="de-DE" sz="2400" dirty="0" err="1"/>
              <a:t>Redemption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the </a:t>
            </a:r>
            <a:r>
              <a:rPr lang="de-DE" sz="2400" dirty="0" err="1"/>
              <a:t>travel</a:t>
            </a:r>
            <a:r>
              <a:rPr lang="de-DE" sz="2400" dirty="0"/>
              <a:t> </a:t>
            </a:r>
            <a:r>
              <a:rPr lang="de-DE" sz="2400" dirty="0" err="1"/>
              <a:t>vouchers</a:t>
            </a:r>
            <a:r>
              <a:rPr lang="de-DE" sz="2400" dirty="0"/>
              <a:t> </a:t>
            </a:r>
            <a:r>
              <a:rPr lang="de-DE" sz="2400" dirty="0" err="1"/>
              <a:t>can</a:t>
            </a:r>
            <a:r>
              <a:rPr lang="de-DE" sz="2400" dirty="0"/>
              <a:t> </a:t>
            </a:r>
            <a:r>
              <a:rPr lang="de-DE" sz="2400" dirty="0" err="1"/>
              <a:t>be</a:t>
            </a:r>
            <a:r>
              <a:rPr lang="de-DE" sz="2400" dirty="0"/>
              <a:t> limited by </a:t>
            </a:r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specific</a:t>
            </a:r>
            <a:r>
              <a:rPr lang="de-DE" sz="2400" dirty="0"/>
              <a:t> </a:t>
            </a:r>
            <a:r>
              <a:rPr lang="de-DE" sz="2400" dirty="0" err="1"/>
              <a:t>seasons</a:t>
            </a:r>
            <a:r>
              <a:rPr lang="de-DE" sz="2400" dirty="0"/>
              <a:t> and upon </a:t>
            </a:r>
            <a:r>
              <a:rPr lang="de-DE" sz="2400" dirty="0" err="1"/>
              <a:t>availability</a:t>
            </a:r>
            <a:r>
              <a:rPr lang="de-DE" sz="2400" dirty="0"/>
              <a:t>. Every </a:t>
            </a:r>
            <a:r>
              <a:rPr lang="de-DE" sz="2400" dirty="0" err="1"/>
              <a:t>customer</a:t>
            </a:r>
            <a:r>
              <a:rPr lang="de-DE" sz="2400" dirty="0"/>
              <a:t> </a:t>
            </a:r>
            <a:r>
              <a:rPr lang="de-DE" sz="2400" dirty="0" err="1"/>
              <a:t>receives</a:t>
            </a:r>
            <a:r>
              <a:rPr lang="de-DE" sz="2400" dirty="0"/>
              <a:t> a </a:t>
            </a:r>
            <a:r>
              <a:rPr lang="de-DE" sz="2400" dirty="0" err="1"/>
              <a:t>certifcate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purchase</a:t>
            </a:r>
            <a:r>
              <a:rPr lang="de-DE" sz="2400" dirty="0"/>
              <a:t> by Süddeutsche Zeitung and </a:t>
            </a:r>
            <a:r>
              <a:rPr lang="de-DE" sz="2400" dirty="0" err="1"/>
              <a:t>has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call</a:t>
            </a:r>
            <a:r>
              <a:rPr lang="de-DE" sz="2400" dirty="0"/>
              <a:t> </a:t>
            </a:r>
            <a:r>
              <a:rPr lang="de-DE" sz="2400" dirty="0" err="1"/>
              <a:t>for</a:t>
            </a:r>
            <a:r>
              <a:rPr lang="de-DE" sz="2400" dirty="0"/>
              <a:t> a </a:t>
            </a:r>
            <a:r>
              <a:rPr lang="de-DE" sz="2400" dirty="0" err="1"/>
              <a:t>reservation</a:t>
            </a:r>
            <a:r>
              <a:rPr lang="de-DE" sz="2400" dirty="0"/>
              <a:t>. </a:t>
            </a:r>
          </a:p>
          <a:p>
            <a:pPr rtl="0">
              <a:buFont typeface="Wingdings" panose="05000000000000000000" pitchFamily="2" charset="2"/>
              <a:buChar char="ü"/>
            </a:pPr>
            <a:endParaRPr lang="de-DE" sz="2400" dirty="0"/>
          </a:p>
          <a:p>
            <a:pPr rtl="0"/>
            <a:endParaRPr lang="de-DE" sz="2400" dirty="0"/>
          </a:p>
          <a:p>
            <a:pPr rtl="0"/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40602E2-2AFC-4D55-882F-48B83794484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0923" y="146815"/>
            <a:ext cx="1694154" cy="652175"/>
          </a:xfrm>
          <a:prstGeom prst="rect">
            <a:avLst/>
          </a:prstGeom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9A46CC1-0B1B-4486-B44F-E45B7F52C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" y="5870575"/>
            <a:ext cx="10837416" cy="377825"/>
          </a:xfrm>
        </p:spPr>
        <p:txBody>
          <a:bodyPr/>
          <a:lstStyle/>
          <a:p>
            <a:pPr algn="ctr" rtl="0"/>
            <a:r>
              <a:rPr lang="de-DE" noProof="0" dirty="0"/>
              <a:t>www.misterblue.at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C56F7AB-AB2F-4666-BF53-1D516D092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de-DE" noProof="0" smtClean="0"/>
              <a:pPr rtl="0"/>
              <a:t>3</a:t>
            </a:fld>
            <a:endParaRPr lang="de-DE" noProof="0" dirty="0"/>
          </a:p>
        </p:txBody>
      </p:sp>
      <p:sp>
        <p:nvSpPr>
          <p:cNvPr id="7" name="Pfeil: nach rechts 6">
            <a:extLst>
              <a:ext uri="{FF2B5EF4-FFF2-40B4-BE49-F238E27FC236}">
                <a16:creationId xmlns:a16="http://schemas.microsoft.com/office/drawing/2014/main" id="{308291D1-63A5-D184-B4F8-193AFABFC86A}"/>
              </a:ext>
            </a:extLst>
          </p:cNvPr>
          <p:cNvSpPr/>
          <p:nvPr/>
        </p:nvSpPr>
        <p:spPr>
          <a:xfrm>
            <a:off x="6291119" y="3051175"/>
            <a:ext cx="615821" cy="37782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0385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0473430" cy="1456267"/>
          </a:xfrm>
        </p:spPr>
        <p:txBody>
          <a:bodyPr rtlCol="0">
            <a:normAutofit/>
          </a:bodyPr>
          <a:lstStyle/>
          <a:p>
            <a:pPr algn="ctr" rtl="0"/>
            <a:r>
              <a:rPr lang="de-DE" b="1" dirty="0"/>
              <a:t>STEP 2: Your AD(S)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AADCBA-8B92-4FBD-B325-3AA53CFF9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579962" cy="4569118"/>
          </a:xfrm>
        </p:spPr>
        <p:txBody>
          <a:bodyPr rtlCol="0">
            <a:normAutofit/>
          </a:bodyPr>
          <a:lstStyle/>
          <a:p>
            <a:pPr rtl="0">
              <a:buFont typeface="Wingdings" panose="05000000000000000000" pitchFamily="2" charset="2"/>
              <a:buChar char="ü"/>
            </a:pPr>
            <a:r>
              <a:rPr lang="de-DE" sz="2400" dirty="0" err="1"/>
              <a:t>Various</a:t>
            </a:r>
            <a:r>
              <a:rPr lang="de-DE" sz="2400" dirty="0"/>
              <a:t> </a:t>
            </a:r>
            <a:r>
              <a:rPr lang="de-DE" sz="2400" dirty="0" err="1"/>
              <a:t>formats</a:t>
            </a:r>
            <a:r>
              <a:rPr lang="de-DE" sz="2400" dirty="0"/>
              <a:t> and </a:t>
            </a:r>
            <a:r>
              <a:rPr lang="de-DE" sz="2400" dirty="0" err="1"/>
              <a:t>special</a:t>
            </a:r>
            <a:r>
              <a:rPr lang="de-DE" sz="2400" dirty="0"/>
              <a:t> </a:t>
            </a:r>
            <a:r>
              <a:rPr lang="de-DE" sz="2400" dirty="0" err="1"/>
              <a:t>theme</a:t>
            </a:r>
            <a:r>
              <a:rPr lang="de-DE" sz="2400" dirty="0"/>
              <a:t> </a:t>
            </a:r>
            <a:r>
              <a:rPr lang="de-DE" sz="2400" dirty="0" err="1"/>
              <a:t>supplements</a:t>
            </a:r>
            <a:endParaRPr lang="de-DE" sz="2400" dirty="0"/>
          </a:p>
          <a:p>
            <a:pPr rtl="0">
              <a:buFont typeface="Wingdings" panose="05000000000000000000" pitchFamily="2" charset="2"/>
              <a:buChar char="ü"/>
            </a:pPr>
            <a:r>
              <a:rPr lang="de-DE" sz="2400" dirty="0"/>
              <a:t>Süddeutsche Zeitung </a:t>
            </a:r>
            <a:r>
              <a:rPr lang="de-DE" sz="2400" dirty="0" err="1"/>
              <a:t>is</a:t>
            </a:r>
            <a:r>
              <a:rPr lang="de-DE" sz="2400" dirty="0"/>
              <a:t> the </a:t>
            </a:r>
            <a:r>
              <a:rPr lang="de-DE" sz="2400" dirty="0" err="1"/>
              <a:t>leading</a:t>
            </a:r>
            <a:r>
              <a:rPr lang="de-DE" sz="2400" dirty="0"/>
              <a:t> </a:t>
            </a:r>
            <a:r>
              <a:rPr lang="de-DE" sz="2400" dirty="0" err="1"/>
              <a:t>quality</a:t>
            </a:r>
            <a:r>
              <a:rPr lang="de-DE" sz="2400" dirty="0"/>
              <a:t> </a:t>
            </a:r>
            <a:r>
              <a:rPr lang="de-DE" sz="2400" dirty="0" err="1"/>
              <a:t>media</a:t>
            </a:r>
            <a:r>
              <a:rPr lang="de-DE" sz="2400" dirty="0"/>
              <a:t> in (South) Germany.</a:t>
            </a:r>
          </a:p>
          <a:p>
            <a:pPr rtl="0">
              <a:buFont typeface="Wingdings" panose="05000000000000000000" pitchFamily="2" charset="2"/>
              <a:buChar char="ü"/>
            </a:pPr>
            <a:r>
              <a:rPr lang="de-DE" sz="2400" dirty="0"/>
              <a:t>Range: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200" dirty="0"/>
              <a:t>Regular </a:t>
            </a:r>
            <a:r>
              <a:rPr lang="de-DE" sz="2200" dirty="0" err="1"/>
              <a:t>paper</a:t>
            </a:r>
            <a:r>
              <a:rPr lang="de-DE" sz="2200" dirty="0"/>
              <a:t> and </a:t>
            </a:r>
            <a:r>
              <a:rPr lang="de-DE" sz="2200" dirty="0" err="1"/>
              <a:t>most</a:t>
            </a:r>
            <a:r>
              <a:rPr lang="de-DE" sz="2200" dirty="0"/>
              <a:t> </a:t>
            </a:r>
            <a:r>
              <a:rPr lang="de-DE" sz="2200" dirty="0" err="1"/>
              <a:t>theme</a:t>
            </a:r>
            <a:r>
              <a:rPr lang="de-DE" sz="2200" dirty="0"/>
              <a:t>-supplements: 640.000 </a:t>
            </a:r>
            <a:r>
              <a:rPr lang="de-DE" sz="2200" dirty="0" err="1"/>
              <a:t>quality</a:t>
            </a:r>
            <a:r>
              <a:rPr lang="de-DE" sz="2200" dirty="0"/>
              <a:t>-readers.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200" dirty="0"/>
              <a:t>Travel </a:t>
            </a:r>
            <a:r>
              <a:rPr lang="de-DE" sz="2200" dirty="0" err="1"/>
              <a:t>section</a:t>
            </a:r>
            <a:r>
              <a:rPr lang="de-DE" sz="2200" dirty="0"/>
              <a:t>: </a:t>
            </a:r>
            <a:r>
              <a:rPr lang="de-DE" sz="2200" dirty="0" err="1"/>
              <a:t>every</a:t>
            </a:r>
            <a:r>
              <a:rPr lang="de-DE" sz="2200" dirty="0"/>
              <a:t> </a:t>
            </a:r>
            <a:r>
              <a:rPr lang="de-DE" sz="2200" dirty="0" err="1"/>
              <a:t>Thursday</a:t>
            </a:r>
            <a:r>
              <a:rPr lang="de-DE" sz="2200" dirty="0"/>
              <a:t>, 1,27 Mio. </a:t>
            </a:r>
            <a:r>
              <a:rPr lang="de-DE" sz="2200" dirty="0" err="1"/>
              <a:t>quality</a:t>
            </a:r>
            <a:r>
              <a:rPr lang="de-DE" sz="2200" dirty="0"/>
              <a:t>-readers</a:t>
            </a:r>
          </a:p>
          <a:p>
            <a:pPr rtl="0">
              <a:buFont typeface="Wingdings" panose="05000000000000000000" pitchFamily="2" charset="2"/>
              <a:buChar char="ü"/>
            </a:pPr>
            <a:r>
              <a:rPr lang="de-DE" sz="2400" dirty="0"/>
              <a:t>Online-</a:t>
            </a:r>
            <a:r>
              <a:rPr lang="de-DE" sz="2400" dirty="0" err="1"/>
              <a:t>offers</a:t>
            </a:r>
            <a:r>
              <a:rPr lang="de-DE" sz="2400" dirty="0"/>
              <a:t> also </a:t>
            </a:r>
            <a:r>
              <a:rPr lang="de-DE" sz="2400" dirty="0" err="1"/>
              <a:t>available</a:t>
            </a:r>
            <a:r>
              <a:rPr lang="de-DE" sz="2400" dirty="0"/>
              <a:t> but not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dirty="0" err="1"/>
              <a:t>barter</a:t>
            </a:r>
            <a:r>
              <a:rPr lang="de-DE" sz="2400" dirty="0"/>
              <a:t>. Ask </a:t>
            </a:r>
            <a:r>
              <a:rPr lang="de-DE" sz="2400" dirty="0" err="1"/>
              <a:t>us</a:t>
            </a:r>
            <a:r>
              <a:rPr lang="de-DE" sz="2400" dirty="0"/>
              <a:t>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dirty="0" err="1"/>
              <a:t>more</a:t>
            </a:r>
            <a:r>
              <a:rPr lang="de-DE" sz="2400" dirty="0"/>
              <a:t> </a:t>
            </a:r>
            <a:r>
              <a:rPr lang="de-DE" sz="2400" dirty="0" err="1"/>
              <a:t>info</a:t>
            </a:r>
            <a:r>
              <a:rPr lang="de-DE" sz="2400" dirty="0"/>
              <a:t>.</a:t>
            </a:r>
          </a:p>
          <a:p>
            <a:pPr rtl="0"/>
            <a:endParaRPr lang="de-DE" sz="2400" dirty="0"/>
          </a:p>
          <a:p>
            <a:pPr rtl="0"/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40602E2-2AFC-4D55-882F-48B83794484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0923" y="146815"/>
            <a:ext cx="1694154" cy="652175"/>
          </a:xfrm>
          <a:prstGeom prst="rect">
            <a:avLst/>
          </a:prstGeom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9A46CC1-0B1B-4486-B44F-E45B7F52C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" y="5870575"/>
            <a:ext cx="10837416" cy="377825"/>
          </a:xfrm>
        </p:spPr>
        <p:txBody>
          <a:bodyPr/>
          <a:lstStyle/>
          <a:p>
            <a:pPr algn="ctr" rtl="0"/>
            <a:r>
              <a:rPr lang="de-DE" noProof="0" dirty="0"/>
              <a:t>www.misterblue.at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C56F7AB-AB2F-4666-BF53-1D516D092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de-DE" noProof="0" smtClean="0"/>
              <a:pPr rtl="0"/>
              <a:t>4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632779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0473430" cy="1456267"/>
          </a:xfrm>
        </p:spPr>
        <p:txBody>
          <a:bodyPr rtlCol="0">
            <a:normAutofit/>
          </a:bodyPr>
          <a:lstStyle/>
          <a:p>
            <a:pPr algn="ctr" rtl="0"/>
            <a:r>
              <a:rPr lang="de-DE" b="1" dirty="0"/>
              <a:t>EXAMPLE 1: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AADCBA-8B92-4FBD-B325-3AA53CFF9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2705" y="1278294"/>
            <a:ext cx="6563058" cy="4376782"/>
          </a:xfrm>
        </p:spPr>
        <p:txBody>
          <a:bodyPr rtlCol="0">
            <a:normAutofit/>
          </a:bodyPr>
          <a:lstStyle/>
          <a:p>
            <a:pPr rtl="0"/>
            <a:r>
              <a:rPr lang="de-DE" sz="2400" dirty="0"/>
              <a:t>Travel </a:t>
            </a:r>
            <a:r>
              <a:rPr lang="de-DE" sz="2400" dirty="0" err="1"/>
              <a:t>section</a:t>
            </a:r>
            <a:r>
              <a:rPr lang="de-DE" sz="2400" dirty="0"/>
              <a:t>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200" dirty="0"/>
              <a:t> </a:t>
            </a:r>
            <a:r>
              <a:rPr lang="de-DE" sz="2200" dirty="0" err="1"/>
              <a:t>every</a:t>
            </a:r>
            <a:r>
              <a:rPr lang="de-DE" sz="2200" dirty="0"/>
              <a:t> </a:t>
            </a:r>
            <a:r>
              <a:rPr lang="de-DE" sz="2200" dirty="0" err="1"/>
              <a:t>thursday</a:t>
            </a:r>
            <a:endParaRPr lang="de-DE" sz="2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200" dirty="0"/>
              <a:t> 1,27 Mio. </a:t>
            </a:r>
            <a:r>
              <a:rPr lang="de-DE" sz="2200" dirty="0" err="1"/>
              <a:t>readers</a:t>
            </a:r>
            <a:endParaRPr lang="de-DE" sz="2200" dirty="0"/>
          </a:p>
          <a:p>
            <a:pPr rtl="0">
              <a:buFont typeface="Arial" panose="020B0604020202020204" pitchFamily="34" charset="0"/>
              <a:buChar char="•"/>
            </a:pPr>
            <a:r>
              <a:rPr lang="de-DE" sz="2200" dirty="0"/>
              <a:t>See </a:t>
            </a:r>
            <a:r>
              <a:rPr lang="de-DE" sz="2200" dirty="0" err="1"/>
              <a:t>example</a:t>
            </a:r>
            <a:r>
              <a:rPr lang="de-DE" sz="2200" dirty="0"/>
              <a:t> </a:t>
            </a:r>
            <a:r>
              <a:rPr lang="de-DE" sz="2200" dirty="0" err="1"/>
              <a:t>left</a:t>
            </a:r>
            <a:r>
              <a:rPr lang="de-DE" sz="2200" dirty="0"/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371 x 80 mm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200" dirty="0" err="1"/>
              <a:t>Barter-value</a:t>
            </a:r>
            <a:r>
              <a:rPr lang="de-DE" sz="2200" dirty="0"/>
              <a:t>: EUR 3.900,-- </a:t>
            </a:r>
            <a:r>
              <a:rPr lang="de-DE" sz="1000" dirty="0"/>
              <a:t>(2022)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40602E2-2AFC-4D55-882F-48B83794484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0923" y="146815"/>
            <a:ext cx="1694154" cy="652175"/>
          </a:xfrm>
          <a:prstGeom prst="rect">
            <a:avLst/>
          </a:prstGeom>
        </p:spPr>
      </p:pic>
      <p:sp>
        <p:nvSpPr>
          <p:cNvPr id="10" name="Fußzeilenplatzhalter 3">
            <a:extLst>
              <a:ext uri="{FF2B5EF4-FFF2-40B4-BE49-F238E27FC236}">
                <a16:creationId xmlns:a16="http://schemas.microsoft.com/office/drawing/2014/main" id="{F66CB78E-2CF9-4896-88B1-F3A5B6621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" y="5870575"/>
            <a:ext cx="10837416" cy="377825"/>
          </a:xfrm>
        </p:spPr>
        <p:txBody>
          <a:bodyPr/>
          <a:lstStyle/>
          <a:p>
            <a:pPr algn="ctr" rtl="0"/>
            <a:r>
              <a:rPr lang="de-DE" noProof="0"/>
              <a:t>www.misterblue.at</a:t>
            </a:r>
            <a:endParaRPr lang="de-DE" noProof="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7C4DE09-B6D4-4399-A291-3D428E8C4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de-DE" noProof="0" smtClean="0"/>
              <a:pPr rtl="0"/>
              <a:t>5</a:t>
            </a:fld>
            <a:endParaRPr lang="de-DE" noProof="0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AD56113B-CDC9-4903-1E70-1F0CDF8FD3DB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95787" y="1779038"/>
            <a:ext cx="2670939" cy="3805452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8" name="Freihand 7">
                <a:extLst>
                  <a:ext uri="{FF2B5EF4-FFF2-40B4-BE49-F238E27FC236}">
                    <a16:creationId xmlns:a16="http://schemas.microsoft.com/office/drawing/2014/main" id="{32C54B8A-0FA8-D9AD-6499-3C7336FE63C0}"/>
                  </a:ext>
                </a:extLst>
              </p14:cNvPr>
              <p14:cNvContentPartPr/>
              <p14:nvPr/>
            </p14:nvContentPartPr>
            <p14:xfrm>
              <a:off x="4814008" y="3741113"/>
              <a:ext cx="360" cy="360"/>
            </p14:xfrm>
          </p:contentPart>
        </mc:Choice>
        <mc:Fallback xmlns="">
          <p:pic>
            <p:nvPicPr>
              <p:cNvPr id="8" name="Freihand 7">
                <a:extLst>
                  <a:ext uri="{FF2B5EF4-FFF2-40B4-BE49-F238E27FC236}">
                    <a16:creationId xmlns:a16="http://schemas.microsoft.com/office/drawing/2014/main" id="{32C54B8A-0FA8-D9AD-6499-3C7336FE63C0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805368" y="3732473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4" name="Freihand 13">
                <a:extLst>
                  <a:ext uri="{FF2B5EF4-FFF2-40B4-BE49-F238E27FC236}">
                    <a16:creationId xmlns:a16="http://schemas.microsoft.com/office/drawing/2014/main" id="{58AB644C-EAB7-E8A7-EC9A-4BA8AE81B311}"/>
                  </a:ext>
                </a:extLst>
              </p14:cNvPr>
              <p14:cNvContentPartPr/>
              <p14:nvPr/>
            </p14:nvContentPartPr>
            <p14:xfrm>
              <a:off x="1359808" y="4470113"/>
              <a:ext cx="3746520" cy="1558800"/>
            </p14:xfrm>
          </p:contentPart>
        </mc:Choice>
        <mc:Fallback xmlns="">
          <p:pic>
            <p:nvPicPr>
              <p:cNvPr id="14" name="Freihand 13">
                <a:extLst>
                  <a:ext uri="{FF2B5EF4-FFF2-40B4-BE49-F238E27FC236}">
                    <a16:creationId xmlns:a16="http://schemas.microsoft.com/office/drawing/2014/main" id="{58AB644C-EAB7-E8A7-EC9A-4BA8AE81B311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324168" y="4434473"/>
                <a:ext cx="3818160" cy="1630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35491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0473430" cy="1456267"/>
          </a:xfrm>
        </p:spPr>
        <p:txBody>
          <a:bodyPr rtlCol="0">
            <a:normAutofit/>
          </a:bodyPr>
          <a:lstStyle/>
          <a:p>
            <a:pPr algn="ctr" rtl="0"/>
            <a:r>
              <a:rPr lang="de-DE" b="1" dirty="0" err="1"/>
              <a:t>Example</a:t>
            </a:r>
            <a:r>
              <a:rPr lang="de-DE" b="1" dirty="0"/>
              <a:t> 2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AADCBA-8B92-4FBD-B325-3AA53CFF9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2705" y="1944398"/>
            <a:ext cx="6563058" cy="3710678"/>
          </a:xfrm>
        </p:spPr>
        <p:txBody>
          <a:bodyPr rtlCol="0">
            <a:normAutofit fontScale="92500" lnSpcReduction="20000"/>
          </a:bodyPr>
          <a:lstStyle/>
          <a:p>
            <a:pPr rtl="0"/>
            <a:r>
              <a:rPr lang="de-DE" sz="2400" dirty="0" err="1"/>
              <a:t>Theme</a:t>
            </a:r>
            <a:r>
              <a:rPr lang="de-DE" sz="2400" dirty="0"/>
              <a:t>-supplement „Freude pur“</a:t>
            </a:r>
          </a:p>
          <a:p>
            <a:pPr rtl="0"/>
            <a:r>
              <a:rPr lang="de-DE" sz="2400" dirty="0" err="1"/>
              <a:t>Approx</a:t>
            </a:r>
            <a:r>
              <a:rPr lang="de-DE" sz="2400" dirty="0"/>
              <a:t>. 10 </a:t>
            </a:r>
            <a:r>
              <a:rPr lang="de-DE" sz="2400" dirty="0" err="1"/>
              <a:t>theme</a:t>
            </a:r>
            <a:r>
              <a:rPr lang="de-DE" sz="2400" dirty="0"/>
              <a:t>-supplements per </a:t>
            </a:r>
            <a:r>
              <a:rPr lang="de-DE" sz="2400" dirty="0" err="1"/>
              <a:t>year</a:t>
            </a:r>
            <a:r>
              <a:rPr lang="de-DE" sz="2400" dirty="0"/>
              <a:t> (Wellness, </a:t>
            </a:r>
            <a:r>
              <a:rPr lang="de-DE" sz="2400" dirty="0" err="1"/>
              <a:t>mountain</a:t>
            </a:r>
            <a:r>
              <a:rPr lang="de-DE" sz="2400" dirty="0"/>
              <a:t>-holidays, </a:t>
            </a:r>
            <a:r>
              <a:rPr lang="de-DE" sz="2400" dirty="0" err="1"/>
              <a:t>summer</a:t>
            </a:r>
            <a:r>
              <a:rPr lang="de-DE" sz="2400" dirty="0"/>
              <a:t>, </a:t>
            </a:r>
            <a:r>
              <a:rPr lang="de-DE" sz="2400" dirty="0" err="1"/>
              <a:t>winter</a:t>
            </a:r>
            <a:r>
              <a:rPr lang="de-DE" sz="2400" dirty="0"/>
              <a:t>, etc.) –</a:t>
            </a:r>
            <a:r>
              <a:rPr lang="de-DE" sz="2400" dirty="0" err="1"/>
              <a:t>see</a:t>
            </a:r>
            <a:r>
              <a:rPr lang="de-DE" sz="2400" dirty="0"/>
              <a:t> the </a:t>
            </a:r>
            <a:r>
              <a:rPr lang="de-DE" sz="2400" dirty="0" err="1"/>
              <a:t>details</a:t>
            </a:r>
            <a:r>
              <a:rPr lang="de-DE" sz="2400" dirty="0"/>
              <a:t> in the link (</a:t>
            </a:r>
            <a:r>
              <a:rPr lang="de-DE" sz="2400" dirty="0" err="1"/>
              <a:t>german</a:t>
            </a:r>
            <a:r>
              <a:rPr lang="de-DE" sz="2400" dirty="0"/>
              <a:t> </a:t>
            </a:r>
            <a:r>
              <a:rPr lang="de-DE" sz="2400" dirty="0" err="1"/>
              <a:t>only</a:t>
            </a:r>
            <a:r>
              <a:rPr lang="de-DE" sz="2400" dirty="0"/>
              <a:t>):</a:t>
            </a:r>
          </a:p>
          <a:p>
            <a:pPr marL="457200" lvl="1" indent="0">
              <a:buNone/>
            </a:pPr>
            <a:r>
              <a:rPr lang="de-DE" sz="2200" i="1" dirty="0">
                <a:hlinkClick r:id="rId3"/>
              </a:rPr>
              <a:t>https://www.misterblue.at/sueddeutsche-zeitung-spezial</a:t>
            </a:r>
            <a:endParaRPr lang="de-DE" sz="2200" i="1" dirty="0"/>
          </a:p>
          <a:p>
            <a:pPr rtl="0"/>
            <a:r>
              <a:rPr lang="de-DE" sz="2400" dirty="0" err="1"/>
              <a:t>Excellent</a:t>
            </a:r>
            <a:r>
              <a:rPr lang="de-DE" sz="2400" dirty="0"/>
              <a:t> </a:t>
            </a:r>
            <a:r>
              <a:rPr lang="de-DE" sz="2400" dirty="0" err="1"/>
              <a:t>Journalism</a:t>
            </a:r>
            <a:r>
              <a:rPr lang="de-DE" sz="2400" dirty="0"/>
              <a:t> and high-</a:t>
            </a:r>
            <a:r>
              <a:rPr lang="de-DE" sz="2400" dirty="0" err="1"/>
              <a:t>class</a:t>
            </a:r>
            <a:r>
              <a:rPr lang="de-DE" sz="2400" dirty="0"/>
              <a:t>-</a:t>
            </a:r>
            <a:r>
              <a:rPr lang="de-DE" sz="2400" dirty="0" err="1"/>
              <a:t>theme</a:t>
            </a:r>
            <a:r>
              <a:rPr lang="de-DE" sz="2400" dirty="0"/>
              <a:t>-supplement</a:t>
            </a:r>
          </a:p>
          <a:p>
            <a:pPr rtl="0"/>
            <a:r>
              <a:rPr lang="de-DE" sz="2400" dirty="0"/>
              <a:t>Range: </a:t>
            </a:r>
            <a:r>
              <a:rPr lang="de-DE" sz="2400" dirty="0" err="1"/>
              <a:t>approx</a:t>
            </a:r>
            <a:r>
              <a:rPr lang="de-DE" sz="2400" dirty="0"/>
              <a:t>. 640.000 </a:t>
            </a:r>
            <a:r>
              <a:rPr lang="de-DE" sz="2400" dirty="0" err="1"/>
              <a:t>readers</a:t>
            </a:r>
            <a:endParaRPr lang="de-DE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200" dirty="0"/>
              <a:t>    </a:t>
            </a:r>
            <a:r>
              <a:rPr lang="de-DE" sz="2200" dirty="0" err="1"/>
              <a:t>Barter-value</a:t>
            </a:r>
            <a:r>
              <a:rPr lang="de-DE" sz="2200" dirty="0"/>
              <a:t>:  1 </a:t>
            </a:r>
            <a:r>
              <a:rPr lang="de-DE" sz="2200" dirty="0" err="1"/>
              <a:t>full</a:t>
            </a:r>
            <a:r>
              <a:rPr lang="de-DE" sz="2200" dirty="0"/>
              <a:t> </a:t>
            </a:r>
            <a:r>
              <a:rPr lang="de-DE" sz="2200" dirty="0" err="1"/>
              <a:t>page</a:t>
            </a:r>
            <a:r>
              <a:rPr lang="de-DE" sz="2200" dirty="0"/>
              <a:t> EUR 5.900,--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200" dirty="0"/>
              <a:t>                              half </a:t>
            </a:r>
            <a:r>
              <a:rPr lang="de-DE" sz="2200" dirty="0" err="1"/>
              <a:t>page</a:t>
            </a:r>
            <a:r>
              <a:rPr lang="de-DE" sz="2200" dirty="0"/>
              <a:t>  EUR 3.200,-- </a:t>
            </a:r>
            <a:r>
              <a:rPr lang="de-DE" sz="1000" dirty="0"/>
              <a:t>( 2022)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40602E2-2AFC-4D55-882F-48B837944840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0923" y="146815"/>
            <a:ext cx="1694154" cy="652175"/>
          </a:xfrm>
          <a:prstGeom prst="rect">
            <a:avLst/>
          </a:prstGeom>
        </p:spPr>
      </p:pic>
      <p:sp>
        <p:nvSpPr>
          <p:cNvPr id="10" name="Fußzeilenplatzhalter 3">
            <a:extLst>
              <a:ext uri="{FF2B5EF4-FFF2-40B4-BE49-F238E27FC236}">
                <a16:creationId xmlns:a16="http://schemas.microsoft.com/office/drawing/2014/main" id="{F66CB78E-2CF9-4896-88B1-F3A5B6621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" y="5870575"/>
            <a:ext cx="10837416" cy="377825"/>
          </a:xfrm>
        </p:spPr>
        <p:txBody>
          <a:bodyPr/>
          <a:lstStyle/>
          <a:p>
            <a:pPr algn="ctr" rtl="0"/>
            <a:r>
              <a:rPr lang="de-DE" noProof="0"/>
              <a:t>www.misterblue.at</a:t>
            </a:r>
            <a:endParaRPr lang="de-DE" noProof="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7C4DE09-B6D4-4399-A291-3D428E8C4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de-DE" noProof="0" smtClean="0"/>
              <a:pPr rtl="0"/>
              <a:t>6</a:t>
            </a:fld>
            <a:endParaRPr lang="de-DE" noProof="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8" name="Freihand 7">
                <a:extLst>
                  <a:ext uri="{FF2B5EF4-FFF2-40B4-BE49-F238E27FC236}">
                    <a16:creationId xmlns:a16="http://schemas.microsoft.com/office/drawing/2014/main" id="{32C54B8A-0FA8-D9AD-6499-3C7336FE63C0}"/>
                  </a:ext>
                </a:extLst>
              </p14:cNvPr>
              <p14:cNvContentPartPr/>
              <p14:nvPr/>
            </p14:nvContentPartPr>
            <p14:xfrm>
              <a:off x="4814008" y="3741113"/>
              <a:ext cx="360" cy="360"/>
            </p14:xfrm>
          </p:contentPart>
        </mc:Choice>
        <mc:Fallback xmlns="">
          <p:pic>
            <p:nvPicPr>
              <p:cNvPr id="8" name="Freihand 7">
                <a:extLst>
                  <a:ext uri="{FF2B5EF4-FFF2-40B4-BE49-F238E27FC236}">
                    <a16:creationId xmlns:a16="http://schemas.microsoft.com/office/drawing/2014/main" id="{32C54B8A-0FA8-D9AD-6499-3C7336FE63C0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805368" y="3732473"/>
                <a:ext cx="18000" cy="18000"/>
              </a:xfrm>
              <a:prstGeom prst="rect">
                <a:avLst/>
              </a:prstGeom>
            </p:spPr>
          </p:pic>
        </mc:Fallback>
      </mc:AlternateContent>
      <p:pic>
        <p:nvPicPr>
          <p:cNvPr id="12" name="Grafik 11" descr="Ein Bild, das Text, Schnee, draußen enthält.&#10;&#10;Automatisch generierte Beschreibung">
            <a:extLst>
              <a:ext uri="{FF2B5EF4-FFF2-40B4-BE49-F238E27FC236}">
                <a16:creationId xmlns:a16="http://schemas.microsoft.com/office/drawing/2014/main" id="{B7847F3E-39B3-A69E-658C-0C60DEE99D15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66034" y="2069024"/>
            <a:ext cx="2574121" cy="3586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53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0473430" cy="1829129"/>
          </a:xfrm>
        </p:spPr>
        <p:txBody>
          <a:bodyPr rtlCol="0">
            <a:normAutofit/>
          </a:bodyPr>
          <a:lstStyle/>
          <a:p>
            <a:pPr algn="ctr" rtl="0"/>
            <a:r>
              <a:rPr lang="de-DE" b="1" dirty="0" err="1"/>
              <a:t>Why</a:t>
            </a:r>
            <a:r>
              <a:rPr lang="de-DE" b="1" dirty="0"/>
              <a:t> MR. </a:t>
            </a:r>
            <a:r>
              <a:rPr lang="de-DE" b="1" dirty="0" err="1"/>
              <a:t>BlUE</a:t>
            </a:r>
            <a:r>
              <a:rPr lang="de-DE" b="1" dirty="0"/>
              <a:t> &amp; </a:t>
            </a:r>
            <a:r>
              <a:rPr lang="de-DE" b="1" dirty="0" err="1"/>
              <a:t>friends</a:t>
            </a:r>
            <a:r>
              <a:rPr lang="de-DE" b="1" dirty="0"/>
              <a:t>: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AADCBA-8B92-4FBD-B325-3AA53CFF9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784" y="1894114"/>
            <a:ext cx="10490446" cy="4142792"/>
          </a:xfrm>
        </p:spPr>
        <p:txBody>
          <a:bodyPr rtlCol="0">
            <a:normAutofit fontScale="55000" lnSpcReduction="20000"/>
          </a:bodyPr>
          <a:lstStyle/>
          <a:p>
            <a:pPr rtl="0"/>
            <a:r>
              <a:rPr lang="de-DE" sz="6200" b="1" dirty="0"/>
              <a:t>Partner </a:t>
            </a:r>
            <a:r>
              <a:rPr lang="de-DE" sz="6200" b="1" dirty="0" err="1"/>
              <a:t>agency</a:t>
            </a:r>
            <a:r>
              <a:rPr lang="de-DE" sz="6200" b="1" dirty="0"/>
              <a:t> </a:t>
            </a:r>
            <a:r>
              <a:rPr lang="de-DE" sz="6200" b="1" dirty="0" err="1"/>
              <a:t>of</a:t>
            </a:r>
            <a:r>
              <a:rPr lang="de-DE" sz="6200" b="1" dirty="0"/>
              <a:t> Süddeutschen Zeitung </a:t>
            </a:r>
            <a:r>
              <a:rPr lang="de-DE" sz="6200" dirty="0" err="1"/>
              <a:t>with</a:t>
            </a:r>
            <a:r>
              <a:rPr lang="de-DE" sz="6200" dirty="0"/>
              <a:t> </a:t>
            </a:r>
            <a:r>
              <a:rPr lang="de-DE" sz="6200" dirty="0" err="1"/>
              <a:t>best</a:t>
            </a:r>
            <a:r>
              <a:rPr lang="de-DE" sz="6200" dirty="0"/>
              <a:t> </a:t>
            </a:r>
            <a:r>
              <a:rPr lang="de-DE" sz="6200" dirty="0" err="1"/>
              <a:t>connections</a:t>
            </a:r>
            <a:endParaRPr lang="de-DE" sz="6200" dirty="0"/>
          </a:p>
          <a:p>
            <a:pPr rtl="0"/>
            <a:r>
              <a:rPr lang="de-DE" sz="6200" b="1" dirty="0"/>
              <a:t>Experience and </a:t>
            </a:r>
            <a:r>
              <a:rPr lang="de-DE" sz="6200" b="1" dirty="0" err="1"/>
              <a:t>Know</a:t>
            </a:r>
            <a:r>
              <a:rPr lang="de-DE" sz="6200" b="1" dirty="0"/>
              <a:t> </a:t>
            </a:r>
            <a:r>
              <a:rPr lang="de-DE" sz="6200" b="1" dirty="0" err="1"/>
              <a:t>How</a:t>
            </a:r>
            <a:r>
              <a:rPr lang="de-DE" sz="6200" b="1" dirty="0"/>
              <a:t> </a:t>
            </a:r>
            <a:r>
              <a:rPr lang="de-DE" sz="6200" dirty="0" err="1"/>
              <a:t>for</a:t>
            </a:r>
            <a:r>
              <a:rPr lang="de-DE" sz="6200" dirty="0"/>
              <a:t> </a:t>
            </a:r>
            <a:r>
              <a:rPr lang="de-DE" sz="6200" dirty="0" err="1"/>
              <a:t>how</a:t>
            </a:r>
            <a:r>
              <a:rPr lang="de-DE" sz="6200" dirty="0"/>
              <a:t> </a:t>
            </a:r>
            <a:r>
              <a:rPr lang="de-DE" sz="6200" dirty="0" err="1"/>
              <a:t>to</a:t>
            </a:r>
            <a:r>
              <a:rPr lang="de-DE" sz="6200" dirty="0"/>
              <a:t> </a:t>
            </a:r>
            <a:r>
              <a:rPr lang="de-DE" sz="6200" dirty="0" err="1"/>
              <a:t>use</a:t>
            </a:r>
            <a:r>
              <a:rPr lang="de-DE" sz="6200" dirty="0"/>
              <a:t> „</a:t>
            </a:r>
            <a:r>
              <a:rPr lang="de-DE" sz="6200" dirty="0" err="1"/>
              <a:t>travel-auctions</a:t>
            </a:r>
            <a:r>
              <a:rPr lang="de-DE" sz="6200" dirty="0"/>
              <a:t> </a:t>
            </a:r>
            <a:r>
              <a:rPr lang="de-DE" sz="6200" dirty="0" err="1"/>
              <a:t>successful</a:t>
            </a:r>
            <a:r>
              <a:rPr lang="de-DE" sz="6200" dirty="0"/>
              <a:t> in </a:t>
            </a:r>
            <a:r>
              <a:rPr lang="de-DE" sz="6200" dirty="0" err="1"/>
              <a:t>your</a:t>
            </a:r>
            <a:r>
              <a:rPr lang="de-DE" sz="6200" dirty="0"/>
              <a:t> marketing-</a:t>
            </a:r>
            <a:r>
              <a:rPr lang="de-DE" sz="6200" dirty="0" err="1"/>
              <a:t>strategy</a:t>
            </a:r>
            <a:r>
              <a:rPr lang="de-DE" sz="6200" dirty="0"/>
              <a:t>. </a:t>
            </a:r>
          </a:p>
          <a:p>
            <a:pPr rtl="0"/>
            <a:r>
              <a:rPr lang="de-DE" sz="6200" dirty="0"/>
              <a:t>Consulting, </a:t>
            </a:r>
            <a:r>
              <a:rPr lang="de-DE" sz="6200" dirty="0" err="1"/>
              <a:t>arranging</a:t>
            </a:r>
            <a:r>
              <a:rPr lang="de-DE" sz="6200" dirty="0"/>
              <a:t> and </a:t>
            </a:r>
            <a:r>
              <a:rPr lang="de-DE" sz="6200" dirty="0" err="1"/>
              <a:t>guiding</a:t>
            </a:r>
            <a:r>
              <a:rPr lang="de-DE" sz="6200" dirty="0"/>
              <a:t> </a:t>
            </a:r>
            <a:r>
              <a:rPr lang="de-DE" sz="6200" dirty="0" err="1"/>
              <a:t>you</a:t>
            </a:r>
            <a:r>
              <a:rPr lang="de-DE" sz="6200" dirty="0"/>
              <a:t> </a:t>
            </a:r>
            <a:r>
              <a:rPr lang="de-DE" sz="6200" dirty="0" err="1"/>
              <a:t>through</a:t>
            </a:r>
            <a:r>
              <a:rPr lang="de-DE" sz="6200" dirty="0"/>
              <a:t>.</a:t>
            </a:r>
          </a:p>
          <a:p>
            <a:pPr rtl="0"/>
            <a:r>
              <a:rPr lang="de-DE" sz="6200" dirty="0"/>
              <a:t>In </a:t>
            </a:r>
            <a:r>
              <a:rPr lang="de-DE" sz="6200" dirty="0" err="1"/>
              <a:t>case</a:t>
            </a:r>
            <a:r>
              <a:rPr lang="de-DE" sz="6200" dirty="0"/>
              <a:t> </a:t>
            </a:r>
            <a:r>
              <a:rPr lang="de-DE" sz="6200" dirty="0" err="1"/>
              <a:t>of</a:t>
            </a:r>
            <a:r>
              <a:rPr lang="de-DE" sz="6200" dirty="0"/>
              <a:t> </a:t>
            </a:r>
            <a:r>
              <a:rPr lang="de-DE" sz="6200" dirty="0" err="1"/>
              <a:t>need</a:t>
            </a:r>
            <a:r>
              <a:rPr lang="de-DE" sz="6200" dirty="0"/>
              <a:t> </a:t>
            </a:r>
            <a:r>
              <a:rPr lang="de-DE" sz="6200" dirty="0" err="1"/>
              <a:t>we</a:t>
            </a:r>
            <a:r>
              <a:rPr lang="de-DE" sz="6200" dirty="0"/>
              <a:t> </a:t>
            </a:r>
            <a:r>
              <a:rPr lang="de-DE" sz="6200" dirty="0" err="1"/>
              <a:t>translate</a:t>
            </a:r>
            <a:r>
              <a:rPr lang="de-DE" sz="6200" dirty="0"/>
              <a:t> </a:t>
            </a:r>
            <a:r>
              <a:rPr lang="de-DE" sz="6200" dirty="0" err="1"/>
              <a:t>your</a:t>
            </a:r>
            <a:r>
              <a:rPr lang="de-DE" sz="6200" dirty="0"/>
              <a:t> </a:t>
            </a:r>
            <a:r>
              <a:rPr lang="de-DE" sz="6200" dirty="0" err="1"/>
              <a:t>text</a:t>
            </a:r>
            <a:r>
              <a:rPr lang="de-DE" sz="6200" dirty="0"/>
              <a:t> from </a:t>
            </a:r>
            <a:r>
              <a:rPr lang="de-DE" sz="6200" dirty="0" err="1"/>
              <a:t>english</a:t>
            </a:r>
            <a:r>
              <a:rPr lang="de-DE" sz="6200" dirty="0"/>
              <a:t> </a:t>
            </a:r>
            <a:r>
              <a:rPr lang="de-DE" sz="6200" dirty="0" err="1"/>
              <a:t>to</a:t>
            </a:r>
            <a:r>
              <a:rPr lang="de-DE" sz="6200" dirty="0"/>
              <a:t> </a:t>
            </a:r>
            <a:r>
              <a:rPr lang="de-DE" sz="6200" dirty="0" err="1"/>
              <a:t>german</a:t>
            </a:r>
            <a:endParaRPr lang="de-DE" sz="6200" dirty="0"/>
          </a:p>
          <a:p>
            <a:pPr rtl="0"/>
            <a:endParaRPr lang="de-DE" sz="24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40602E2-2AFC-4D55-882F-48B83794484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0923" y="146815"/>
            <a:ext cx="1694154" cy="652175"/>
          </a:xfrm>
          <a:prstGeom prst="rect">
            <a:avLst/>
          </a:prstGeom>
        </p:spPr>
      </p:pic>
      <p:sp>
        <p:nvSpPr>
          <p:cNvPr id="11" name="Fußzeilenplatzhalter 3">
            <a:extLst>
              <a:ext uri="{FF2B5EF4-FFF2-40B4-BE49-F238E27FC236}">
                <a16:creationId xmlns:a16="http://schemas.microsoft.com/office/drawing/2014/main" id="{8224B789-2D1A-4014-BC4E-55E2E2BED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" y="5870575"/>
            <a:ext cx="10837416" cy="377825"/>
          </a:xfrm>
        </p:spPr>
        <p:txBody>
          <a:bodyPr/>
          <a:lstStyle/>
          <a:p>
            <a:pPr algn="ctr" rtl="0"/>
            <a:r>
              <a:rPr lang="de-DE" noProof="0"/>
              <a:t>www.misterblue.at</a:t>
            </a:r>
            <a:endParaRPr lang="de-DE" noProof="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A1D175F-EC0F-433E-9287-9F4A18E61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de-DE" noProof="0" smtClean="0"/>
              <a:pPr rtl="0"/>
              <a:t>7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025190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0473430" cy="1456267"/>
          </a:xfrm>
        </p:spPr>
        <p:txBody>
          <a:bodyPr rtlCol="0">
            <a:normAutofit/>
          </a:bodyPr>
          <a:lstStyle/>
          <a:p>
            <a:pPr algn="ctr" rtl="0"/>
            <a:r>
              <a:rPr lang="de-DE" b="1" dirty="0"/>
              <a:t>Do </a:t>
            </a:r>
            <a:r>
              <a:rPr lang="de-DE" b="1" dirty="0" err="1"/>
              <a:t>it</a:t>
            </a:r>
            <a:r>
              <a:rPr lang="de-DE" b="1" dirty="0"/>
              <a:t> </a:t>
            </a:r>
            <a:r>
              <a:rPr lang="de-DE" b="1" dirty="0" err="1"/>
              <a:t>as</a:t>
            </a:r>
            <a:r>
              <a:rPr lang="de-DE" b="1" dirty="0"/>
              <a:t> </a:t>
            </a:r>
            <a:r>
              <a:rPr lang="de-DE" b="1" dirty="0" err="1"/>
              <a:t>many</a:t>
            </a:r>
            <a:r>
              <a:rPr lang="de-DE" b="1" dirty="0"/>
              <a:t> TOP-Hotels in Central </a:t>
            </a:r>
            <a:r>
              <a:rPr lang="de-DE" b="1" dirty="0" err="1"/>
              <a:t>europE</a:t>
            </a:r>
            <a:r>
              <a:rPr lang="de-DE" b="1" dirty="0"/>
              <a:t> DO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AADCBA-8B92-4FBD-B325-3AA53CFF9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2705" y="1944398"/>
            <a:ext cx="6563058" cy="3710678"/>
          </a:xfrm>
        </p:spPr>
        <p:txBody>
          <a:bodyPr rtlCol="0">
            <a:normAutofit/>
          </a:bodyPr>
          <a:lstStyle/>
          <a:p>
            <a:pPr rtl="0"/>
            <a:r>
              <a:rPr lang="de-DE" sz="2400" dirty="0" err="1"/>
              <a:t>Far</a:t>
            </a:r>
            <a:r>
              <a:rPr lang="de-DE" sz="2400" dirty="0"/>
              <a:t> </a:t>
            </a:r>
            <a:r>
              <a:rPr lang="de-DE" sz="2400" dirty="0" err="1"/>
              <a:t>more</a:t>
            </a:r>
            <a:r>
              <a:rPr lang="de-DE" sz="2400" dirty="0"/>
              <a:t> </a:t>
            </a:r>
            <a:r>
              <a:rPr lang="de-DE" sz="2400" dirty="0" err="1"/>
              <a:t>than</a:t>
            </a:r>
            <a:r>
              <a:rPr lang="de-DE" sz="2400" dirty="0"/>
              <a:t> 100  </a:t>
            </a:r>
            <a:r>
              <a:rPr lang="de-DE" sz="2400" dirty="0" err="1"/>
              <a:t>leading</a:t>
            </a:r>
            <a:r>
              <a:rPr lang="de-DE" sz="2400" dirty="0"/>
              <a:t> </a:t>
            </a:r>
            <a:r>
              <a:rPr lang="de-DE" sz="2400" dirty="0" err="1"/>
              <a:t>hotels</a:t>
            </a:r>
            <a:r>
              <a:rPr lang="de-DE" sz="2400" dirty="0"/>
              <a:t> from different countries </a:t>
            </a:r>
            <a:r>
              <a:rPr lang="de-DE" sz="2400" dirty="0" err="1"/>
              <a:t>regularly</a:t>
            </a:r>
            <a:r>
              <a:rPr lang="de-DE" sz="2400" dirty="0"/>
              <a:t> </a:t>
            </a:r>
            <a:r>
              <a:rPr lang="de-DE" sz="2400" dirty="0" err="1"/>
              <a:t>participate</a:t>
            </a:r>
            <a:r>
              <a:rPr lang="de-DE" sz="2400" dirty="0"/>
              <a:t> on the </a:t>
            </a:r>
            <a:r>
              <a:rPr lang="de-DE" sz="2400" dirty="0" err="1"/>
              <a:t>travel</a:t>
            </a:r>
            <a:r>
              <a:rPr lang="de-DE" sz="2400" dirty="0"/>
              <a:t> </a:t>
            </a:r>
            <a:r>
              <a:rPr lang="de-DE" sz="2400" dirty="0" err="1"/>
              <a:t>auctions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Süddeutsche Zeitung</a:t>
            </a:r>
          </a:p>
          <a:p>
            <a:pPr rtl="0"/>
            <a:r>
              <a:rPr lang="de-DE" sz="2400" dirty="0"/>
              <a:t>References and </a:t>
            </a:r>
            <a:r>
              <a:rPr lang="de-DE" sz="2400" dirty="0" err="1"/>
              <a:t>examples</a:t>
            </a:r>
            <a:r>
              <a:rPr lang="de-DE" sz="2400" dirty="0"/>
              <a:t> on </a:t>
            </a:r>
            <a:r>
              <a:rPr lang="de-DE" sz="2400" dirty="0" err="1"/>
              <a:t>request</a:t>
            </a:r>
            <a:endParaRPr lang="de-DE" sz="24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40602E2-2AFC-4D55-882F-48B83794484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0923" y="146815"/>
            <a:ext cx="1694154" cy="652175"/>
          </a:xfrm>
          <a:prstGeom prst="rect">
            <a:avLst/>
          </a:prstGeom>
        </p:spPr>
      </p:pic>
      <p:sp>
        <p:nvSpPr>
          <p:cNvPr id="10" name="Fußzeilenplatzhalter 3">
            <a:extLst>
              <a:ext uri="{FF2B5EF4-FFF2-40B4-BE49-F238E27FC236}">
                <a16:creationId xmlns:a16="http://schemas.microsoft.com/office/drawing/2014/main" id="{F66CB78E-2CF9-4896-88B1-F3A5B6621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" y="5870575"/>
            <a:ext cx="10837416" cy="377825"/>
          </a:xfrm>
        </p:spPr>
        <p:txBody>
          <a:bodyPr/>
          <a:lstStyle/>
          <a:p>
            <a:pPr algn="ctr" rtl="0"/>
            <a:r>
              <a:rPr lang="de-DE" noProof="0"/>
              <a:t>www.misterblue.at</a:t>
            </a:r>
            <a:endParaRPr lang="de-DE" noProof="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7C4DE09-B6D4-4399-A291-3D428E8C4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de-DE" noProof="0" smtClean="0"/>
              <a:pPr rtl="0"/>
              <a:t>8</a:t>
            </a:fld>
            <a:endParaRPr lang="de-DE" noProof="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Freihand 7">
                <a:extLst>
                  <a:ext uri="{FF2B5EF4-FFF2-40B4-BE49-F238E27FC236}">
                    <a16:creationId xmlns:a16="http://schemas.microsoft.com/office/drawing/2014/main" id="{32C54B8A-0FA8-D9AD-6499-3C7336FE63C0}"/>
                  </a:ext>
                </a:extLst>
              </p14:cNvPr>
              <p14:cNvContentPartPr/>
              <p14:nvPr/>
            </p14:nvContentPartPr>
            <p14:xfrm>
              <a:off x="4814008" y="3741113"/>
              <a:ext cx="360" cy="360"/>
            </p14:xfrm>
          </p:contentPart>
        </mc:Choice>
        <mc:Fallback xmlns="">
          <p:pic>
            <p:nvPicPr>
              <p:cNvPr id="8" name="Freihand 7">
                <a:extLst>
                  <a:ext uri="{FF2B5EF4-FFF2-40B4-BE49-F238E27FC236}">
                    <a16:creationId xmlns:a16="http://schemas.microsoft.com/office/drawing/2014/main" id="{32C54B8A-0FA8-D9AD-6499-3C7336FE63C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805368" y="3732473"/>
                <a:ext cx="18000" cy="18000"/>
              </a:xfrm>
              <a:prstGeom prst="rect">
                <a:avLst/>
              </a:prstGeom>
            </p:spPr>
          </p:pic>
        </mc:Fallback>
      </mc:AlternateContent>
      <p:pic>
        <p:nvPicPr>
          <p:cNvPr id="7" name="Grafik 6" descr="Ein Bild, das Text enthält.&#10;&#10;Automatisch generierte Beschreibung">
            <a:extLst>
              <a:ext uri="{FF2B5EF4-FFF2-40B4-BE49-F238E27FC236}">
                <a16:creationId xmlns:a16="http://schemas.microsoft.com/office/drawing/2014/main" id="{BF35A97E-5673-B711-CBC8-F3A0488D33C5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725247">
            <a:off x="2484726" y="3204583"/>
            <a:ext cx="1886081" cy="2687216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428D7132-3C69-F3F2-22B6-25B414FD0129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857566">
            <a:off x="411722" y="3003997"/>
            <a:ext cx="1891684" cy="269519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AC8A2EC7-1F9A-E9F0-A108-D0E29AFA56E5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919809">
            <a:off x="2139212" y="1713322"/>
            <a:ext cx="1899855" cy="2647147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D3BA1928-CF2D-0A55-35D5-75AAA05CA154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695224">
            <a:off x="674719" y="1849533"/>
            <a:ext cx="1848279" cy="2575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584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0473430" cy="1456267"/>
          </a:xfrm>
        </p:spPr>
        <p:txBody>
          <a:bodyPr rtlCol="0">
            <a:normAutofit/>
          </a:bodyPr>
          <a:lstStyle/>
          <a:p>
            <a:pPr algn="ctr" rtl="0"/>
            <a:r>
              <a:rPr lang="de-DE" b="1" dirty="0"/>
              <a:t>Contact: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AADCBA-8B92-4FBD-B325-3AA53CFF9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2705" y="1944398"/>
            <a:ext cx="6563058" cy="371067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de-DE" sz="2400" dirty="0"/>
              <a:t>Also </a:t>
            </a:r>
            <a:r>
              <a:rPr lang="de-DE" sz="2400" dirty="0" err="1"/>
              <a:t>see</a:t>
            </a:r>
            <a:r>
              <a:rPr lang="de-DE" sz="2400" dirty="0"/>
              <a:t>: </a:t>
            </a:r>
            <a:r>
              <a:rPr lang="de-DE" sz="2400" dirty="0">
                <a:hlinkClick r:id="rId3"/>
              </a:rPr>
              <a:t>https://www.misterblue.at/auktionen</a:t>
            </a:r>
            <a:endParaRPr lang="de-DE" sz="2400" dirty="0"/>
          </a:p>
          <a:p>
            <a:pPr marL="0" indent="0" rtl="0">
              <a:buNone/>
            </a:pPr>
            <a:endParaRPr lang="de-DE" sz="2400" dirty="0"/>
          </a:p>
          <a:p>
            <a:pPr marL="0" indent="0" rtl="0">
              <a:buNone/>
            </a:pPr>
            <a:r>
              <a:rPr lang="de-DE" sz="2400" dirty="0" err="1"/>
              <a:t>Simply</a:t>
            </a:r>
            <a:r>
              <a:rPr lang="de-DE" sz="2400" dirty="0"/>
              <a:t> </a:t>
            </a:r>
            <a:r>
              <a:rPr lang="de-DE" sz="2400" dirty="0" err="1"/>
              <a:t>contact</a:t>
            </a:r>
            <a:r>
              <a:rPr lang="de-DE" sz="2400" dirty="0"/>
              <a:t> </a:t>
            </a:r>
            <a:r>
              <a:rPr lang="de-DE" sz="2400" dirty="0" err="1"/>
              <a:t>me</a:t>
            </a:r>
            <a:r>
              <a:rPr lang="de-DE" sz="2400" dirty="0"/>
              <a:t>:</a:t>
            </a:r>
          </a:p>
          <a:p>
            <a:pPr marL="0" indent="0" rtl="0">
              <a:buNone/>
            </a:pPr>
            <a:r>
              <a:rPr lang="de-DE" sz="2400" dirty="0"/>
              <a:t>Gerald Grossbauer (aka Mr. Blue)</a:t>
            </a:r>
          </a:p>
          <a:p>
            <a:pPr marL="0" indent="0" rtl="0">
              <a:buNone/>
            </a:pPr>
            <a:r>
              <a:rPr lang="de-DE" sz="2400" dirty="0"/>
              <a:t>+43 676 431 62 32</a:t>
            </a:r>
          </a:p>
          <a:p>
            <a:pPr marL="0" indent="0" rtl="0">
              <a:buNone/>
            </a:pPr>
            <a:r>
              <a:rPr lang="de-DE" sz="2400" dirty="0">
                <a:hlinkClick r:id="rId4"/>
              </a:rPr>
              <a:t>info@misterblue.at</a:t>
            </a:r>
            <a:r>
              <a:rPr lang="de-DE" sz="2400" dirty="0"/>
              <a:t> 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40602E2-2AFC-4D55-882F-48B837944840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0923" y="146815"/>
            <a:ext cx="1694154" cy="652175"/>
          </a:xfrm>
          <a:prstGeom prst="rect">
            <a:avLst/>
          </a:prstGeom>
        </p:spPr>
      </p:pic>
      <p:sp>
        <p:nvSpPr>
          <p:cNvPr id="10" name="Fußzeilenplatzhalter 3">
            <a:extLst>
              <a:ext uri="{FF2B5EF4-FFF2-40B4-BE49-F238E27FC236}">
                <a16:creationId xmlns:a16="http://schemas.microsoft.com/office/drawing/2014/main" id="{F66CB78E-2CF9-4896-88B1-F3A5B6621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" y="5870575"/>
            <a:ext cx="10837416" cy="377825"/>
          </a:xfrm>
        </p:spPr>
        <p:txBody>
          <a:bodyPr/>
          <a:lstStyle/>
          <a:p>
            <a:pPr algn="ctr" rtl="0"/>
            <a:r>
              <a:rPr lang="de-DE" noProof="0"/>
              <a:t>www.misterblue.at</a:t>
            </a:r>
            <a:endParaRPr lang="de-DE" noProof="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7C4DE09-B6D4-4399-A291-3D428E8C4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de-DE" noProof="0" smtClean="0"/>
              <a:pPr rtl="0"/>
              <a:t>9</a:t>
            </a:fld>
            <a:endParaRPr lang="de-DE" noProof="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8" name="Freihand 7">
                <a:extLst>
                  <a:ext uri="{FF2B5EF4-FFF2-40B4-BE49-F238E27FC236}">
                    <a16:creationId xmlns:a16="http://schemas.microsoft.com/office/drawing/2014/main" id="{32C54B8A-0FA8-D9AD-6499-3C7336FE63C0}"/>
                  </a:ext>
                </a:extLst>
              </p14:cNvPr>
              <p14:cNvContentPartPr/>
              <p14:nvPr/>
            </p14:nvContentPartPr>
            <p14:xfrm>
              <a:off x="4814008" y="3741113"/>
              <a:ext cx="360" cy="360"/>
            </p14:xfrm>
          </p:contentPart>
        </mc:Choice>
        <mc:Fallback xmlns="">
          <p:pic>
            <p:nvPicPr>
              <p:cNvPr id="8" name="Freihand 7">
                <a:extLst>
                  <a:ext uri="{FF2B5EF4-FFF2-40B4-BE49-F238E27FC236}">
                    <a16:creationId xmlns:a16="http://schemas.microsoft.com/office/drawing/2014/main" id="{32C54B8A-0FA8-D9AD-6499-3C7336FE63C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805368" y="3732473"/>
                <a:ext cx="18000" cy="18000"/>
              </a:xfrm>
              <a:prstGeom prst="rect">
                <a:avLst/>
              </a:prstGeom>
            </p:spPr>
          </p:pic>
        </mc:Fallback>
      </mc:AlternateContent>
      <p:pic>
        <p:nvPicPr>
          <p:cNvPr id="14" name="Grafik 13" descr="Ein Bild, das Text, Person, drinnen, sitzend enthält.&#10;&#10;Automatisch generierte Beschreibung">
            <a:extLst>
              <a:ext uri="{FF2B5EF4-FFF2-40B4-BE49-F238E27FC236}">
                <a16:creationId xmlns:a16="http://schemas.microsoft.com/office/drawing/2014/main" id="{4394D669-1E7A-0DA6-1A56-9443DCBCC10A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89984" y="2528653"/>
            <a:ext cx="2838764" cy="2565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708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mme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rke Positionierung ursprüngliche Version" id="{704F5AF7-C3E8-4F2F-A3FE-1D0E9495D26D}" vid="{5FF02CBD-982B-4536-BB7C-2C311DCDFD43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FE57094B-4684-420B-AFE0-4E41CA2AF71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370F4A1-FC59-4361-989F-6C79533DA5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6D5668-1971-40BB-BC7C-94C9B101AAB7}">
  <ds:schemaRefs>
    <ds:schemaRef ds:uri="http://purl.org/dc/dcmitype/"/>
    <ds:schemaRef ds:uri="http://purl.org/dc/elements/1.1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16c05727-aa75-4e4a-9b5f-8a80a1165891"/>
    <ds:schemaRef ds:uri="http://schemas.microsoft.com/office/infopath/2007/PartnerControls"/>
    <ds:schemaRef ds:uri="71af3243-3dd4-4a8d-8c0d-dd76da1f02a5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563</Words>
  <Application>Microsoft Office PowerPoint</Application>
  <PresentationFormat>Breitbild</PresentationFormat>
  <Paragraphs>83</Paragraphs>
  <Slides>9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Himmel</vt:lpstr>
      <vt:lpstr>New guests from germany without touching your marketing-budget</vt:lpstr>
      <vt:lpstr>Barter Cooperation „Süddeutsche Zeitung“</vt:lpstr>
      <vt:lpstr>STEP 1:  TRAVEL-Auction„KAUFDOWN“</vt:lpstr>
      <vt:lpstr>STEP 2: Your AD(S)</vt:lpstr>
      <vt:lpstr>EXAMPLE 1:</vt:lpstr>
      <vt:lpstr>Example 2</vt:lpstr>
      <vt:lpstr>Why MR. BlUE &amp; friends:</vt:lpstr>
      <vt:lpstr>Do it as many TOP-Hotels in Central europE DO</vt:lpstr>
      <vt:lpstr>Contact: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2021-08-19T13:26:11Z</dcterms:created>
  <dcterms:modified xsi:type="dcterms:W3CDTF">2022-10-24T12:52:28Z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